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4" r:id="rId2"/>
    <p:sldId id="336" r:id="rId3"/>
    <p:sldId id="338" r:id="rId4"/>
    <p:sldId id="376" r:id="rId5"/>
    <p:sldId id="267" r:id="rId6"/>
    <p:sldId id="268" r:id="rId7"/>
    <p:sldId id="269" r:id="rId8"/>
    <p:sldId id="357" r:id="rId9"/>
    <p:sldId id="301" r:id="rId10"/>
    <p:sldId id="380" r:id="rId11"/>
    <p:sldId id="381" r:id="rId12"/>
    <p:sldId id="271" r:id="rId13"/>
    <p:sldId id="307" r:id="rId14"/>
    <p:sldId id="371" r:id="rId15"/>
    <p:sldId id="309" r:id="rId16"/>
    <p:sldId id="377" r:id="rId17"/>
    <p:sldId id="281" r:id="rId18"/>
    <p:sldId id="363" r:id="rId19"/>
    <p:sldId id="326" r:id="rId20"/>
    <p:sldId id="325" r:id="rId21"/>
    <p:sldId id="370" r:id="rId22"/>
    <p:sldId id="312" r:id="rId23"/>
    <p:sldId id="313" r:id="rId24"/>
    <p:sldId id="315" r:id="rId25"/>
    <p:sldId id="317" r:id="rId26"/>
    <p:sldId id="359" r:id="rId27"/>
    <p:sldId id="347" r:id="rId28"/>
    <p:sldId id="348" r:id="rId29"/>
    <p:sldId id="369" r:id="rId30"/>
    <p:sldId id="372" r:id="rId31"/>
    <p:sldId id="350" r:id="rId32"/>
    <p:sldId id="351" r:id="rId33"/>
    <p:sldId id="382" r:id="rId34"/>
    <p:sldId id="353" r:id="rId35"/>
    <p:sldId id="373" r:id="rId36"/>
    <p:sldId id="328" r:id="rId37"/>
    <p:sldId id="356" r:id="rId38"/>
    <p:sldId id="366" r:id="rId39"/>
    <p:sldId id="365" r:id="rId40"/>
    <p:sldId id="367" r:id="rId41"/>
    <p:sldId id="368" r:id="rId42"/>
    <p:sldId id="361" r:id="rId43"/>
    <p:sldId id="362" r:id="rId44"/>
    <p:sldId id="384" r:id="rId45"/>
    <p:sldId id="354" r:id="rId46"/>
    <p:sldId id="375" r:id="rId47"/>
    <p:sldId id="374" r:id="rId48"/>
    <p:sldId id="378" r:id="rId49"/>
  </p:sldIdLst>
  <p:sldSz cx="9144000" cy="6858000" type="screen4x3"/>
  <p:notesSz cx="7315200" cy="96012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89" autoAdjust="0"/>
    <p:restoredTop sz="85548" autoAdjust="0"/>
  </p:normalViewPr>
  <p:slideViewPr>
    <p:cSldViewPr>
      <p:cViewPr varScale="1">
        <p:scale>
          <a:sx n="46" d="100"/>
          <a:sy n="46" d="100"/>
        </p:scale>
        <p:origin x="-1051" y="-72"/>
      </p:cViewPr>
      <p:guideLst>
        <p:guide orient="horz" pos="2160"/>
        <p:guide pos="2880"/>
      </p:guideLst>
    </p:cSldViewPr>
  </p:slideViewPr>
  <p:outlineViewPr>
    <p:cViewPr>
      <p:scale>
        <a:sx n="33" d="100"/>
        <a:sy n="33" d="100"/>
      </p:scale>
      <p:origin x="0" y="53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3C7FD-9166-4B31-ACF9-A987E49B5D50}" type="doc">
      <dgm:prSet loTypeId="urn:microsoft.com/office/officeart/2005/8/layout/process1" loCatId="process" qsTypeId="urn:microsoft.com/office/officeart/2005/8/quickstyle/simple1" qsCatId="simple" csTypeId="urn:microsoft.com/office/officeart/2005/8/colors/accent1_2" csCatId="accent1" phldr="1"/>
      <dgm:spPr/>
    </dgm:pt>
    <dgm:pt modelId="{FD58DA92-AAE6-40D4-92BE-7256AA05AB09}">
      <dgm:prSet phldrT="[Texto]"/>
      <dgm:spPr/>
      <dgm:t>
        <a:bodyPr/>
        <a:lstStyle/>
        <a:p>
          <a:pPr>
            <a:lnSpc>
              <a:spcPct val="100000"/>
            </a:lnSpc>
            <a:spcAft>
              <a:spcPts val="0"/>
            </a:spcAft>
          </a:pPr>
          <a:r>
            <a:rPr lang="pt-BR" dirty="0" smtClean="0"/>
            <a:t>418 </a:t>
          </a:r>
        </a:p>
        <a:p>
          <a:pPr>
            <a:lnSpc>
              <a:spcPct val="100000"/>
            </a:lnSpc>
            <a:spcAft>
              <a:spcPts val="0"/>
            </a:spcAft>
          </a:pPr>
          <a:r>
            <a:rPr lang="pt-BR" dirty="0" smtClean="0"/>
            <a:t>partos</a:t>
          </a:r>
          <a:endParaRPr lang="pt-BR" dirty="0"/>
        </a:p>
      </dgm:t>
    </dgm:pt>
    <dgm:pt modelId="{6E207668-BFFA-4A48-8838-2E5BE615C6E8}" type="parTrans" cxnId="{3514FE2D-581B-4E8A-9634-E2CF59576FD1}">
      <dgm:prSet/>
      <dgm:spPr/>
      <dgm:t>
        <a:bodyPr/>
        <a:lstStyle/>
        <a:p>
          <a:endParaRPr lang="pt-BR"/>
        </a:p>
      </dgm:t>
    </dgm:pt>
    <dgm:pt modelId="{B5C190AA-F068-45D7-882D-922FF80AC216}" type="sibTrans" cxnId="{3514FE2D-581B-4E8A-9634-E2CF59576FD1}">
      <dgm:prSet/>
      <dgm:spPr/>
      <dgm:t>
        <a:bodyPr/>
        <a:lstStyle/>
        <a:p>
          <a:endParaRPr lang="pt-BR"/>
        </a:p>
      </dgm:t>
    </dgm:pt>
    <dgm:pt modelId="{4CD94D86-0544-4AF8-B397-C39081BC4870}">
      <dgm:prSet phldrT="[Texto]"/>
      <dgm:spPr/>
      <dgm:t>
        <a:bodyPr/>
        <a:lstStyle/>
        <a:p>
          <a:r>
            <a:rPr lang="pt-BR" dirty="0" smtClean="0"/>
            <a:t>62 aceitaram</a:t>
          </a:r>
          <a:endParaRPr lang="pt-BR" dirty="0"/>
        </a:p>
      </dgm:t>
    </dgm:pt>
    <dgm:pt modelId="{9E6A21C0-CEE3-424E-A2F8-775F51975B99}" type="parTrans" cxnId="{FDAF2C1A-8F50-4BF1-972E-F9C9EDE50BFB}">
      <dgm:prSet/>
      <dgm:spPr/>
      <dgm:t>
        <a:bodyPr/>
        <a:lstStyle/>
        <a:p>
          <a:endParaRPr lang="pt-BR"/>
        </a:p>
      </dgm:t>
    </dgm:pt>
    <dgm:pt modelId="{CA6FC636-FB4D-4DB0-A983-9C26FC228857}" type="sibTrans" cxnId="{FDAF2C1A-8F50-4BF1-972E-F9C9EDE50BFB}">
      <dgm:prSet/>
      <dgm:spPr/>
      <dgm:t>
        <a:bodyPr/>
        <a:lstStyle/>
        <a:p>
          <a:endParaRPr lang="pt-BR"/>
        </a:p>
      </dgm:t>
    </dgm:pt>
    <dgm:pt modelId="{4DC18ADF-0F0B-4B45-B977-A8EF7B81F3BF}">
      <dgm:prSet phldrT="[Texto]"/>
      <dgm:spPr/>
      <dgm:t>
        <a:bodyPr/>
        <a:lstStyle/>
        <a:p>
          <a:r>
            <a:rPr lang="pt-BR" dirty="0" smtClean="0"/>
            <a:t>20% </a:t>
          </a:r>
          <a:endParaRPr lang="pt-BR" dirty="0"/>
        </a:p>
      </dgm:t>
    </dgm:pt>
    <dgm:pt modelId="{196F2B68-217E-45C0-A686-ED93B1911377}" type="parTrans" cxnId="{25716AF4-A6FC-4C78-B7CF-FBBEFE2D626A}">
      <dgm:prSet/>
      <dgm:spPr/>
      <dgm:t>
        <a:bodyPr/>
        <a:lstStyle/>
        <a:p>
          <a:endParaRPr lang="pt-BR"/>
        </a:p>
      </dgm:t>
    </dgm:pt>
    <dgm:pt modelId="{36910999-F8B3-4DE5-A157-B69799EAC1A7}" type="sibTrans" cxnId="{25716AF4-A6FC-4C78-B7CF-FBBEFE2D626A}">
      <dgm:prSet/>
      <dgm:spPr/>
      <dgm:t>
        <a:bodyPr/>
        <a:lstStyle/>
        <a:p>
          <a:endParaRPr lang="pt-BR"/>
        </a:p>
      </dgm:t>
    </dgm:pt>
    <dgm:pt modelId="{81BE0523-1428-4D11-A2B8-C831E8AC6392}">
      <dgm:prSet phldrT="[Texto]"/>
      <dgm:spPr/>
      <dgm:t>
        <a:bodyPr/>
        <a:lstStyle/>
        <a:p>
          <a:r>
            <a:rPr lang="pt-BR" dirty="0" smtClean="0"/>
            <a:t>310 nutrizes</a:t>
          </a:r>
          <a:endParaRPr lang="pt-BR" dirty="0"/>
        </a:p>
      </dgm:t>
    </dgm:pt>
    <dgm:pt modelId="{349F233E-2D90-4FA6-9AB3-9A0ABD711182}" type="parTrans" cxnId="{E41B8240-03D8-4DA4-B3C9-19BB0B0095EC}">
      <dgm:prSet/>
      <dgm:spPr/>
      <dgm:t>
        <a:bodyPr/>
        <a:lstStyle/>
        <a:p>
          <a:endParaRPr lang="pt-BR"/>
        </a:p>
      </dgm:t>
    </dgm:pt>
    <dgm:pt modelId="{1E0A3500-B505-4572-904D-9B5BF7A36A24}" type="sibTrans" cxnId="{E41B8240-03D8-4DA4-B3C9-19BB0B0095EC}">
      <dgm:prSet/>
      <dgm:spPr/>
      <dgm:t>
        <a:bodyPr/>
        <a:lstStyle/>
        <a:p>
          <a:endParaRPr lang="pt-BR"/>
        </a:p>
      </dgm:t>
    </dgm:pt>
    <dgm:pt modelId="{187BC5A9-32A5-4E05-9899-E88A3B030667}" type="pres">
      <dgm:prSet presAssocID="{7173C7FD-9166-4B31-ACF9-A987E49B5D50}" presName="Name0" presStyleCnt="0">
        <dgm:presLayoutVars>
          <dgm:dir/>
          <dgm:resizeHandles val="exact"/>
        </dgm:presLayoutVars>
      </dgm:prSet>
      <dgm:spPr/>
    </dgm:pt>
    <dgm:pt modelId="{979F9A1B-7577-455F-92B0-9973E0C045A1}" type="pres">
      <dgm:prSet presAssocID="{FD58DA92-AAE6-40D4-92BE-7256AA05AB09}" presName="node" presStyleLbl="node1" presStyleIdx="0" presStyleCnt="4" custLinFactNeighborX="-572" custLinFactNeighborY="-4073">
        <dgm:presLayoutVars>
          <dgm:bulletEnabled val="1"/>
        </dgm:presLayoutVars>
      </dgm:prSet>
      <dgm:spPr/>
      <dgm:t>
        <a:bodyPr/>
        <a:lstStyle/>
        <a:p>
          <a:endParaRPr lang="pt-BR"/>
        </a:p>
      </dgm:t>
    </dgm:pt>
    <dgm:pt modelId="{E00310A0-8EA4-41AC-92FC-4732E90C2DDA}" type="pres">
      <dgm:prSet presAssocID="{B5C190AA-F068-45D7-882D-922FF80AC216}" presName="sibTrans" presStyleLbl="sibTrans2D1" presStyleIdx="0" presStyleCnt="3"/>
      <dgm:spPr/>
      <dgm:t>
        <a:bodyPr/>
        <a:lstStyle/>
        <a:p>
          <a:endParaRPr lang="pt-BR"/>
        </a:p>
      </dgm:t>
    </dgm:pt>
    <dgm:pt modelId="{F3422283-5582-420F-B091-5D1145767276}" type="pres">
      <dgm:prSet presAssocID="{B5C190AA-F068-45D7-882D-922FF80AC216}" presName="connectorText" presStyleLbl="sibTrans2D1" presStyleIdx="0" presStyleCnt="3"/>
      <dgm:spPr/>
      <dgm:t>
        <a:bodyPr/>
        <a:lstStyle/>
        <a:p>
          <a:endParaRPr lang="pt-BR"/>
        </a:p>
      </dgm:t>
    </dgm:pt>
    <dgm:pt modelId="{D24CF057-E9AB-4D1A-B262-D04A3B7DEBD8}" type="pres">
      <dgm:prSet presAssocID="{81BE0523-1428-4D11-A2B8-C831E8AC6392}" presName="node" presStyleLbl="node1" presStyleIdx="1" presStyleCnt="4">
        <dgm:presLayoutVars>
          <dgm:bulletEnabled val="1"/>
        </dgm:presLayoutVars>
      </dgm:prSet>
      <dgm:spPr/>
      <dgm:t>
        <a:bodyPr/>
        <a:lstStyle/>
        <a:p>
          <a:endParaRPr lang="pt-BR"/>
        </a:p>
      </dgm:t>
    </dgm:pt>
    <dgm:pt modelId="{5A352514-BCE8-4FED-AE24-096F133CB621}" type="pres">
      <dgm:prSet presAssocID="{1E0A3500-B505-4572-904D-9B5BF7A36A24}" presName="sibTrans" presStyleLbl="sibTrans2D1" presStyleIdx="1" presStyleCnt="3"/>
      <dgm:spPr/>
      <dgm:t>
        <a:bodyPr/>
        <a:lstStyle/>
        <a:p>
          <a:endParaRPr lang="pt-BR"/>
        </a:p>
      </dgm:t>
    </dgm:pt>
    <dgm:pt modelId="{4B3AE6C5-CE46-43A0-BF38-EA3C914A9E87}" type="pres">
      <dgm:prSet presAssocID="{1E0A3500-B505-4572-904D-9B5BF7A36A24}" presName="connectorText" presStyleLbl="sibTrans2D1" presStyleIdx="1" presStyleCnt="3"/>
      <dgm:spPr/>
      <dgm:t>
        <a:bodyPr/>
        <a:lstStyle/>
        <a:p>
          <a:endParaRPr lang="pt-BR"/>
        </a:p>
      </dgm:t>
    </dgm:pt>
    <dgm:pt modelId="{5D297015-5717-442A-B8C4-19E031012AC9}" type="pres">
      <dgm:prSet presAssocID="{4CD94D86-0544-4AF8-B397-C39081BC4870}" presName="node" presStyleLbl="node1" presStyleIdx="2" presStyleCnt="4" custScaleY="104278" custLinFactNeighborX="9143" custLinFactNeighborY="7943">
        <dgm:presLayoutVars>
          <dgm:bulletEnabled val="1"/>
        </dgm:presLayoutVars>
      </dgm:prSet>
      <dgm:spPr/>
      <dgm:t>
        <a:bodyPr/>
        <a:lstStyle/>
        <a:p>
          <a:endParaRPr lang="pt-BR"/>
        </a:p>
      </dgm:t>
    </dgm:pt>
    <dgm:pt modelId="{7E22E9FE-C42B-442A-B629-5CD1E40AABF9}" type="pres">
      <dgm:prSet presAssocID="{CA6FC636-FB4D-4DB0-A983-9C26FC228857}" presName="sibTrans" presStyleLbl="sibTrans2D1" presStyleIdx="2" presStyleCnt="3"/>
      <dgm:spPr/>
      <dgm:t>
        <a:bodyPr/>
        <a:lstStyle/>
        <a:p>
          <a:endParaRPr lang="pt-BR"/>
        </a:p>
      </dgm:t>
    </dgm:pt>
    <dgm:pt modelId="{B2BC3E68-53E9-4F6E-B1E8-C7ACD76F2847}" type="pres">
      <dgm:prSet presAssocID="{CA6FC636-FB4D-4DB0-A983-9C26FC228857}" presName="connectorText" presStyleLbl="sibTrans2D1" presStyleIdx="2" presStyleCnt="3"/>
      <dgm:spPr/>
      <dgm:t>
        <a:bodyPr/>
        <a:lstStyle/>
        <a:p>
          <a:endParaRPr lang="pt-BR"/>
        </a:p>
      </dgm:t>
    </dgm:pt>
    <dgm:pt modelId="{3651B837-3F34-4409-926D-BF288A6823F9}" type="pres">
      <dgm:prSet presAssocID="{4DC18ADF-0F0B-4B45-B977-A8EF7B81F3BF}" presName="node" presStyleLbl="node1" presStyleIdx="3" presStyleCnt="4">
        <dgm:presLayoutVars>
          <dgm:bulletEnabled val="1"/>
        </dgm:presLayoutVars>
      </dgm:prSet>
      <dgm:spPr/>
      <dgm:t>
        <a:bodyPr/>
        <a:lstStyle/>
        <a:p>
          <a:endParaRPr lang="pt-BR"/>
        </a:p>
      </dgm:t>
    </dgm:pt>
  </dgm:ptLst>
  <dgm:cxnLst>
    <dgm:cxn modelId="{836C8D5F-C245-4319-B5A1-49FA9B778FA5}" type="presOf" srcId="{81BE0523-1428-4D11-A2B8-C831E8AC6392}" destId="{D24CF057-E9AB-4D1A-B262-D04A3B7DEBD8}" srcOrd="0" destOrd="0" presId="urn:microsoft.com/office/officeart/2005/8/layout/process1"/>
    <dgm:cxn modelId="{7AFB40EA-72C6-490D-9AE1-EC3529D6DCBA}" type="presOf" srcId="{FD58DA92-AAE6-40D4-92BE-7256AA05AB09}" destId="{979F9A1B-7577-455F-92B0-9973E0C045A1}" srcOrd="0" destOrd="0" presId="urn:microsoft.com/office/officeart/2005/8/layout/process1"/>
    <dgm:cxn modelId="{740EDBBA-D239-4A5A-838D-4932EA25EA1D}" type="presOf" srcId="{B5C190AA-F068-45D7-882D-922FF80AC216}" destId="{E00310A0-8EA4-41AC-92FC-4732E90C2DDA}" srcOrd="0" destOrd="0" presId="urn:microsoft.com/office/officeart/2005/8/layout/process1"/>
    <dgm:cxn modelId="{1D53148C-0EB9-41D5-9B0D-A0A8FB8983CA}" type="presOf" srcId="{7173C7FD-9166-4B31-ACF9-A987E49B5D50}" destId="{187BC5A9-32A5-4E05-9899-E88A3B030667}" srcOrd="0" destOrd="0" presId="urn:microsoft.com/office/officeart/2005/8/layout/process1"/>
    <dgm:cxn modelId="{3514FE2D-581B-4E8A-9634-E2CF59576FD1}" srcId="{7173C7FD-9166-4B31-ACF9-A987E49B5D50}" destId="{FD58DA92-AAE6-40D4-92BE-7256AA05AB09}" srcOrd="0" destOrd="0" parTransId="{6E207668-BFFA-4A48-8838-2E5BE615C6E8}" sibTransId="{B5C190AA-F068-45D7-882D-922FF80AC216}"/>
    <dgm:cxn modelId="{E41B8240-03D8-4DA4-B3C9-19BB0B0095EC}" srcId="{7173C7FD-9166-4B31-ACF9-A987E49B5D50}" destId="{81BE0523-1428-4D11-A2B8-C831E8AC6392}" srcOrd="1" destOrd="0" parTransId="{349F233E-2D90-4FA6-9AB3-9A0ABD711182}" sibTransId="{1E0A3500-B505-4572-904D-9B5BF7A36A24}"/>
    <dgm:cxn modelId="{350A9474-5B4F-4497-B2EA-1ED453673ACB}" type="presOf" srcId="{CA6FC636-FB4D-4DB0-A983-9C26FC228857}" destId="{7E22E9FE-C42B-442A-B629-5CD1E40AABF9}" srcOrd="0" destOrd="0" presId="urn:microsoft.com/office/officeart/2005/8/layout/process1"/>
    <dgm:cxn modelId="{25716AF4-A6FC-4C78-B7CF-FBBEFE2D626A}" srcId="{7173C7FD-9166-4B31-ACF9-A987E49B5D50}" destId="{4DC18ADF-0F0B-4B45-B977-A8EF7B81F3BF}" srcOrd="3" destOrd="0" parTransId="{196F2B68-217E-45C0-A686-ED93B1911377}" sibTransId="{36910999-F8B3-4DE5-A157-B69799EAC1A7}"/>
    <dgm:cxn modelId="{D8C414E4-AF35-46E0-8DE2-4243BD8F8BAF}" type="presOf" srcId="{1E0A3500-B505-4572-904D-9B5BF7A36A24}" destId="{5A352514-BCE8-4FED-AE24-096F133CB621}" srcOrd="0" destOrd="0" presId="urn:microsoft.com/office/officeart/2005/8/layout/process1"/>
    <dgm:cxn modelId="{F90AF662-E0F6-4602-8C06-3B7D0CCF554C}" type="presOf" srcId="{CA6FC636-FB4D-4DB0-A983-9C26FC228857}" destId="{B2BC3E68-53E9-4F6E-B1E8-C7ACD76F2847}" srcOrd="1" destOrd="0" presId="urn:microsoft.com/office/officeart/2005/8/layout/process1"/>
    <dgm:cxn modelId="{FDAF2C1A-8F50-4BF1-972E-F9C9EDE50BFB}" srcId="{7173C7FD-9166-4B31-ACF9-A987E49B5D50}" destId="{4CD94D86-0544-4AF8-B397-C39081BC4870}" srcOrd="2" destOrd="0" parTransId="{9E6A21C0-CEE3-424E-A2F8-775F51975B99}" sibTransId="{CA6FC636-FB4D-4DB0-A983-9C26FC228857}"/>
    <dgm:cxn modelId="{10328742-835B-476D-AC77-BF226F329C63}" type="presOf" srcId="{1E0A3500-B505-4572-904D-9B5BF7A36A24}" destId="{4B3AE6C5-CE46-43A0-BF38-EA3C914A9E87}" srcOrd="1" destOrd="0" presId="urn:microsoft.com/office/officeart/2005/8/layout/process1"/>
    <dgm:cxn modelId="{3FD7D4FC-59EB-42C9-8EB2-7C8C59C3C32F}" type="presOf" srcId="{4DC18ADF-0F0B-4B45-B977-A8EF7B81F3BF}" destId="{3651B837-3F34-4409-926D-BF288A6823F9}" srcOrd="0" destOrd="0" presId="urn:microsoft.com/office/officeart/2005/8/layout/process1"/>
    <dgm:cxn modelId="{A9CF1A86-BD51-4C7D-80BE-DD5590BADCBD}" type="presOf" srcId="{B5C190AA-F068-45D7-882D-922FF80AC216}" destId="{F3422283-5582-420F-B091-5D1145767276}" srcOrd="1" destOrd="0" presId="urn:microsoft.com/office/officeart/2005/8/layout/process1"/>
    <dgm:cxn modelId="{633F7228-956C-4770-A966-7FBCB34A557A}" type="presOf" srcId="{4CD94D86-0544-4AF8-B397-C39081BC4870}" destId="{5D297015-5717-442A-B8C4-19E031012AC9}" srcOrd="0" destOrd="0" presId="urn:microsoft.com/office/officeart/2005/8/layout/process1"/>
    <dgm:cxn modelId="{8BCE6BB6-B949-450C-B45D-86DDC961DB9C}" type="presParOf" srcId="{187BC5A9-32A5-4E05-9899-E88A3B030667}" destId="{979F9A1B-7577-455F-92B0-9973E0C045A1}" srcOrd="0" destOrd="0" presId="urn:microsoft.com/office/officeart/2005/8/layout/process1"/>
    <dgm:cxn modelId="{2BF597E0-B98A-4ACD-B3E7-11E71D361D49}" type="presParOf" srcId="{187BC5A9-32A5-4E05-9899-E88A3B030667}" destId="{E00310A0-8EA4-41AC-92FC-4732E90C2DDA}" srcOrd="1" destOrd="0" presId="urn:microsoft.com/office/officeart/2005/8/layout/process1"/>
    <dgm:cxn modelId="{CB18FAB2-228F-4BE9-AB3A-67DBD750FC65}" type="presParOf" srcId="{E00310A0-8EA4-41AC-92FC-4732E90C2DDA}" destId="{F3422283-5582-420F-B091-5D1145767276}" srcOrd="0" destOrd="0" presId="urn:microsoft.com/office/officeart/2005/8/layout/process1"/>
    <dgm:cxn modelId="{669F01AF-113B-41BF-B771-B4C1BD12C001}" type="presParOf" srcId="{187BC5A9-32A5-4E05-9899-E88A3B030667}" destId="{D24CF057-E9AB-4D1A-B262-D04A3B7DEBD8}" srcOrd="2" destOrd="0" presId="urn:microsoft.com/office/officeart/2005/8/layout/process1"/>
    <dgm:cxn modelId="{00EF3F86-3033-46BC-B814-5CD4C0C263DF}" type="presParOf" srcId="{187BC5A9-32A5-4E05-9899-E88A3B030667}" destId="{5A352514-BCE8-4FED-AE24-096F133CB621}" srcOrd="3" destOrd="0" presId="urn:microsoft.com/office/officeart/2005/8/layout/process1"/>
    <dgm:cxn modelId="{454CE629-B9A9-4C84-B1ED-7D785E75BB13}" type="presParOf" srcId="{5A352514-BCE8-4FED-AE24-096F133CB621}" destId="{4B3AE6C5-CE46-43A0-BF38-EA3C914A9E87}" srcOrd="0" destOrd="0" presId="urn:microsoft.com/office/officeart/2005/8/layout/process1"/>
    <dgm:cxn modelId="{29ED8069-C523-45AA-B56E-DD4837019327}" type="presParOf" srcId="{187BC5A9-32A5-4E05-9899-E88A3B030667}" destId="{5D297015-5717-442A-B8C4-19E031012AC9}" srcOrd="4" destOrd="0" presId="urn:microsoft.com/office/officeart/2005/8/layout/process1"/>
    <dgm:cxn modelId="{F19490A7-341E-4F75-A1E5-A6A7F065EC57}" type="presParOf" srcId="{187BC5A9-32A5-4E05-9899-E88A3B030667}" destId="{7E22E9FE-C42B-442A-B629-5CD1E40AABF9}" srcOrd="5" destOrd="0" presId="urn:microsoft.com/office/officeart/2005/8/layout/process1"/>
    <dgm:cxn modelId="{27BBF4E7-AA6B-451B-95AC-C84AE5B744D0}" type="presParOf" srcId="{7E22E9FE-C42B-442A-B629-5CD1E40AABF9}" destId="{B2BC3E68-53E9-4F6E-B1E8-C7ACD76F2847}" srcOrd="0" destOrd="0" presId="urn:microsoft.com/office/officeart/2005/8/layout/process1"/>
    <dgm:cxn modelId="{2C84061C-D73E-4F66-8F76-67C4AA2EAB38}" type="presParOf" srcId="{187BC5A9-32A5-4E05-9899-E88A3B030667}" destId="{3651B837-3F34-4409-926D-BF288A6823F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F9A1B-7577-455F-92B0-9973E0C045A1}">
      <dsp:nvSpPr>
        <dsp:cNvPr id="0" name=""/>
        <dsp:cNvSpPr/>
      </dsp:nvSpPr>
      <dsp:spPr>
        <a:xfrm>
          <a:off x="0" y="108014"/>
          <a:ext cx="913144" cy="5992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pt-BR" sz="1400" kern="1200" dirty="0" smtClean="0"/>
            <a:t>418 </a:t>
          </a:r>
        </a:p>
        <a:p>
          <a:pPr lvl="0" algn="ctr" defTabSz="622300">
            <a:lnSpc>
              <a:spcPct val="100000"/>
            </a:lnSpc>
            <a:spcBef>
              <a:spcPct val="0"/>
            </a:spcBef>
            <a:spcAft>
              <a:spcPts val="0"/>
            </a:spcAft>
          </a:pPr>
          <a:r>
            <a:rPr lang="pt-BR" sz="1400" kern="1200" dirty="0" smtClean="0"/>
            <a:t>partos</a:t>
          </a:r>
          <a:endParaRPr lang="pt-BR" sz="1400" kern="1200" dirty="0"/>
        </a:p>
      </dsp:txBody>
      <dsp:txXfrm>
        <a:off x="17551" y="125565"/>
        <a:ext cx="878042" cy="564149"/>
      </dsp:txXfrm>
    </dsp:sp>
    <dsp:sp modelId="{E00310A0-8EA4-41AC-92FC-4732E90C2DDA}">
      <dsp:nvSpPr>
        <dsp:cNvPr id="0" name=""/>
        <dsp:cNvSpPr/>
      </dsp:nvSpPr>
      <dsp:spPr>
        <a:xfrm rot="65519">
          <a:off x="1004963" y="306719"/>
          <a:ext cx="194728" cy="226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a:off x="1004968" y="351454"/>
        <a:ext cx="136310" cy="135875"/>
      </dsp:txXfrm>
    </dsp:sp>
    <dsp:sp modelId="{D24CF057-E9AB-4D1A-B262-D04A3B7DEBD8}">
      <dsp:nvSpPr>
        <dsp:cNvPr id="0" name=""/>
        <dsp:cNvSpPr/>
      </dsp:nvSpPr>
      <dsp:spPr>
        <a:xfrm>
          <a:off x="1280490" y="132422"/>
          <a:ext cx="913144" cy="5992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310 nutrizes</a:t>
          </a:r>
          <a:endParaRPr lang="pt-BR" sz="1400" kern="1200" dirty="0"/>
        </a:p>
      </dsp:txBody>
      <dsp:txXfrm>
        <a:off x="1298041" y="149973"/>
        <a:ext cx="878042" cy="564149"/>
      </dsp:txXfrm>
    </dsp:sp>
    <dsp:sp modelId="{5A352514-BCE8-4FED-AE24-096F133CB621}">
      <dsp:nvSpPr>
        <dsp:cNvPr id="0" name=""/>
        <dsp:cNvSpPr/>
      </dsp:nvSpPr>
      <dsp:spPr>
        <a:xfrm rot="124684">
          <a:off x="2293228" y="342834"/>
          <a:ext cx="211425" cy="226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a:off x="2293249" y="386976"/>
        <a:ext cx="147998" cy="135875"/>
      </dsp:txXfrm>
    </dsp:sp>
    <dsp:sp modelId="{5D297015-5717-442A-B8C4-19E031012AC9}">
      <dsp:nvSpPr>
        <dsp:cNvPr id="0" name=""/>
        <dsp:cNvSpPr/>
      </dsp:nvSpPr>
      <dsp:spPr>
        <a:xfrm>
          <a:off x="2592288" y="167203"/>
          <a:ext cx="913144" cy="6248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62 aceitaram</a:t>
          </a:r>
          <a:endParaRPr lang="pt-BR" sz="1400" kern="1200" dirty="0"/>
        </a:p>
      </dsp:txBody>
      <dsp:txXfrm>
        <a:off x="2610590" y="185505"/>
        <a:ext cx="876540" cy="588282"/>
      </dsp:txXfrm>
    </dsp:sp>
    <dsp:sp modelId="{7E22E9FE-C42B-442A-B629-5CD1E40AABF9}">
      <dsp:nvSpPr>
        <dsp:cNvPr id="0" name=""/>
        <dsp:cNvSpPr/>
      </dsp:nvSpPr>
      <dsp:spPr>
        <a:xfrm rot="21468634">
          <a:off x="3588334" y="342427"/>
          <a:ext cx="176015" cy="226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a:p>
      </dsp:txBody>
      <dsp:txXfrm>
        <a:off x="3588353" y="388728"/>
        <a:ext cx="123211" cy="135875"/>
      </dsp:txXfrm>
    </dsp:sp>
    <dsp:sp modelId="{3651B837-3F34-4409-926D-BF288A6823F9}">
      <dsp:nvSpPr>
        <dsp:cNvPr id="0" name=""/>
        <dsp:cNvSpPr/>
      </dsp:nvSpPr>
      <dsp:spPr>
        <a:xfrm>
          <a:off x="3837295" y="132422"/>
          <a:ext cx="913144" cy="5992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20% </a:t>
          </a:r>
          <a:endParaRPr lang="pt-BR" sz="1400" kern="1200" dirty="0"/>
        </a:p>
      </dsp:txBody>
      <dsp:txXfrm>
        <a:off x="3854846" y="149973"/>
        <a:ext cx="878042" cy="5641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pt-BR"/>
          </a:p>
        </p:txBody>
      </p:sp>
      <p:sp>
        <p:nvSpPr>
          <p:cNvPr id="3" name="Espaço Reservado para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776E0F4-F7AE-4ED4-8441-4D922F465E67}" type="datetimeFigureOut">
              <a:rPr lang="pt-BR" smtClean="0"/>
              <a:t>14/06/2016</a:t>
            </a:fld>
            <a:endParaRPr lang="pt-BR"/>
          </a:p>
        </p:txBody>
      </p:sp>
      <p:sp>
        <p:nvSpPr>
          <p:cNvPr id="4" name="Espaço Reservado para Imagem de Slide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pt-BR"/>
          </a:p>
        </p:txBody>
      </p:sp>
      <p:sp>
        <p:nvSpPr>
          <p:cNvPr id="5" name="Espaço Reservado para Anotações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6739CB-9175-46F1-A095-A27DC13C43A9}" type="slidenum">
              <a:rPr lang="pt-BR" smtClean="0"/>
              <a:t>‹nº›</a:t>
            </a:fld>
            <a:endParaRPr lang="pt-BR"/>
          </a:p>
        </p:txBody>
      </p:sp>
    </p:spTree>
    <p:extLst>
      <p:ext uri="{BB962C8B-B14F-4D97-AF65-F5344CB8AC3E}">
        <p14:creationId xmlns:p14="http://schemas.microsoft.com/office/powerpoint/2010/main" val="143815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1.folha.uol.com.br/fsp/mercado/me2506201115.ht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1.folha.uol.com.br/fsp/mercado/me2506201116.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tnbio.gov.br/index.php/content/view/4687.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5"/>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F664BC33-5534-4BC4-A43F-2B27A0EC110A}" type="slidenum">
              <a:rPr lang="pt-PT" smtClean="0">
                <a:solidFill>
                  <a:srgbClr val="000000"/>
                </a:solidFill>
                <a:latin typeface="Times New Roman" pitchFamily="18" charset="0"/>
              </a:rPr>
              <a:pPr eaLnBrk="1"/>
              <a:t>5</a:t>
            </a:fld>
            <a:endParaRPr lang="pt-PT">
              <a:solidFill>
                <a:srgbClr val="000000"/>
              </a:solidFill>
              <a:latin typeface="Times New Roman" pitchFamily="18" charset="0"/>
            </a:endParaRPr>
          </a:p>
        </p:txBody>
      </p:sp>
      <p:sp>
        <p:nvSpPr>
          <p:cNvPr id="46083" name="Text Box 1"/>
          <p:cNvSpPr txBox="1">
            <a:spLocks noChangeArrowheads="1"/>
          </p:cNvSpPr>
          <p:nvPr/>
        </p:nvSpPr>
        <p:spPr bwMode="auto">
          <a:xfrm>
            <a:off x="4146100" y="9122209"/>
            <a:ext cx="3158348" cy="467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41" tIns="47341" rIns="91041" bIns="47341"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FD30E9B7-D3C5-42C2-9BEE-862729E58ABD}" type="slidenum">
              <a:rPr lang="pt-PT" sz="1200">
                <a:solidFill>
                  <a:srgbClr val="000000"/>
                </a:solidFill>
                <a:ea typeface="DejaVu Sans" charset="0"/>
                <a:cs typeface="DejaVu Sans" charset="0"/>
              </a:rPr>
              <a:pPr algn="r" eaLnBrk="1">
                <a:buClrTx/>
                <a:buFontTx/>
                <a:buNone/>
              </a:pPr>
              <a:t>5</a:t>
            </a:fld>
            <a:endParaRPr lang="pt-PT" sz="1200">
              <a:solidFill>
                <a:srgbClr val="000000"/>
              </a:solidFill>
              <a:ea typeface="DejaVu Sans" charset="0"/>
              <a:cs typeface="DejaVu Sans" charset="0"/>
            </a:endParaRPr>
          </a:p>
        </p:txBody>
      </p:sp>
      <p:sp>
        <p:nvSpPr>
          <p:cNvPr id="46084" name="Text Box 2"/>
          <p:cNvSpPr txBox="1">
            <a:spLocks noChangeArrowheads="1"/>
          </p:cNvSpPr>
          <p:nvPr/>
        </p:nvSpPr>
        <p:spPr bwMode="auto">
          <a:xfrm>
            <a:off x="4146101" y="9122210"/>
            <a:ext cx="3159884" cy="4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41" tIns="47341" rIns="91041" bIns="47341"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CB8F51E5-AB3A-4B68-8261-ECD13EE4D181}" type="slidenum">
              <a:rPr lang="pt-PT" sz="1200">
                <a:solidFill>
                  <a:srgbClr val="000000"/>
                </a:solidFill>
                <a:ea typeface="WenQuanYi Micro Hei"/>
                <a:cs typeface="WenQuanYi Micro Hei"/>
              </a:rPr>
              <a:pPr algn="r" eaLnBrk="1">
                <a:buClrTx/>
                <a:buFontTx/>
                <a:buNone/>
              </a:pPr>
              <a:t>5</a:t>
            </a:fld>
            <a:endParaRPr lang="pt-PT" sz="1200">
              <a:solidFill>
                <a:srgbClr val="000000"/>
              </a:solidFill>
              <a:ea typeface="WenQuanYi Micro Hei"/>
              <a:cs typeface="WenQuanYi Micro Hei"/>
            </a:endParaRPr>
          </a:p>
        </p:txBody>
      </p:sp>
      <p:sp>
        <p:nvSpPr>
          <p:cNvPr id="46085" name="Text Box 3"/>
          <p:cNvSpPr txBox="1">
            <a:spLocks noChangeArrowheads="1"/>
          </p:cNvSpPr>
          <p:nvPr/>
        </p:nvSpPr>
        <p:spPr bwMode="auto">
          <a:xfrm>
            <a:off x="1181310" y="853917"/>
            <a:ext cx="5702230" cy="42097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97" tIns="46248" rIns="92497" bIns="46248" anchor="ctr"/>
          <a:lstStyle/>
          <a:p>
            <a:endParaRPr lang="pt-BR"/>
          </a:p>
        </p:txBody>
      </p:sp>
      <p:sp>
        <p:nvSpPr>
          <p:cNvPr id="46086" name="Text Box 4"/>
          <p:cNvSpPr>
            <a:spLocks noGrp="1" noChangeArrowheads="1"/>
          </p:cNvSpPr>
          <p:nvPr>
            <p:ph type="body"/>
          </p:nvPr>
        </p:nvSpPr>
        <p:spPr>
          <a:xfrm>
            <a:off x="975463" y="4560393"/>
            <a:ext cx="5356594" cy="4313769"/>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41" tIns="47341" rIns="91041" bIns="47341" anchor="ctr"/>
          <a:lstStyle/>
          <a:p>
            <a:pPr>
              <a:spcBef>
                <a:spcPts val="452"/>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r>
              <a:rPr lang="pt-BR" dirty="0">
                <a:ea typeface="WenQuanYi Micro Hei"/>
                <a:cs typeface="WenQuanYi Micro Hei"/>
              </a:rPr>
              <a:t>Fonte: </a:t>
            </a:r>
            <a:r>
              <a:rPr lang="pt-BR" dirty="0" smtClean="0">
                <a:ea typeface="WenQuanYi Micro Hei"/>
                <a:cs typeface="WenQuanYi Micro Hei"/>
              </a:rPr>
              <a:t>www.ctnbio.gov.br</a:t>
            </a:r>
          </a:p>
          <a:p>
            <a:pPr>
              <a:spcBef>
                <a:spcPts val="452"/>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endParaRPr lang="pt-BR" dirty="0">
              <a:ea typeface="WenQuanYi Micro Hei"/>
              <a:cs typeface="WenQuanYi Micro He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7"/>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C0BCF60C-DC43-43A5-BE48-9894095FD7BF}" type="slidenum">
              <a:rPr lang="pt-PT" smtClean="0">
                <a:solidFill>
                  <a:srgbClr val="000000"/>
                </a:solidFill>
                <a:latin typeface="Times New Roman" pitchFamily="18" charset="0"/>
              </a:rPr>
              <a:pPr eaLnBrk="1"/>
              <a:t>24</a:t>
            </a:fld>
            <a:endParaRPr lang="pt-PT">
              <a:solidFill>
                <a:srgbClr val="000000"/>
              </a:solidFill>
              <a:latin typeface="Times New Roman" pitchFamily="18" charset="0"/>
            </a:endParaRPr>
          </a:p>
        </p:txBody>
      </p:sp>
      <p:sp>
        <p:nvSpPr>
          <p:cNvPr id="70659" name="Text Box 1"/>
          <p:cNvSpPr txBox="1">
            <a:spLocks noChangeArrowheads="1"/>
          </p:cNvSpPr>
          <p:nvPr/>
        </p:nvSpPr>
        <p:spPr bwMode="auto">
          <a:xfrm>
            <a:off x="4144564" y="9120783"/>
            <a:ext cx="3156812" cy="467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9466" rIns="95127" bIns="49466"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D3C8E333-45A4-49CF-AD97-CA7D11E7C123}" type="slidenum">
              <a:rPr lang="pt-PT" sz="1300">
                <a:solidFill>
                  <a:srgbClr val="000000"/>
                </a:solidFill>
                <a:ea typeface="DejaVu Sans" charset="0"/>
                <a:cs typeface="DejaVu Sans" charset="0"/>
              </a:rPr>
              <a:pPr algn="r" eaLnBrk="1">
                <a:buClrTx/>
                <a:buFontTx/>
                <a:buNone/>
              </a:pPr>
              <a:t>24</a:t>
            </a:fld>
            <a:endParaRPr lang="pt-PT" sz="1300">
              <a:solidFill>
                <a:srgbClr val="000000"/>
              </a:solidFill>
              <a:ea typeface="DejaVu Sans" charset="0"/>
              <a:cs typeface="DejaVu Sans" charset="0"/>
            </a:endParaRPr>
          </a:p>
        </p:txBody>
      </p:sp>
      <p:sp>
        <p:nvSpPr>
          <p:cNvPr id="70660" name="Rectangle 2"/>
          <p:cNvSpPr>
            <a:spLocks noGrp="1" noRot="1" noChangeAspect="1" noChangeArrowheads="1" noTextEdit="1"/>
          </p:cNvSpPr>
          <p:nvPr>
            <p:ph type="sldImg"/>
          </p:nvPr>
        </p:nvSpPr>
        <p:spPr>
          <a:xfrm>
            <a:off x="1257300" y="719138"/>
            <a:ext cx="4791075" cy="3592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p:cNvSpPr>
            <a:spLocks noGrp="1" noChangeArrowheads="1"/>
          </p:cNvSpPr>
          <p:nvPr>
            <p:ph type="body" idx="1"/>
          </p:nvPr>
        </p:nvSpPr>
        <p:spPr>
          <a:xfrm>
            <a:off x="975464" y="4560393"/>
            <a:ext cx="5353521" cy="4310917"/>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76"/>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endParaRPr lang="pt-BR">
              <a:ea typeface="AR PL UMing HK"/>
              <a:cs typeface="AR PL UMing HK"/>
            </a:endParaRPr>
          </a:p>
          <a:p>
            <a:pPr>
              <a:spcBef>
                <a:spcPts val="476"/>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endParaRPr lang="pt-BR" i="1">
              <a:ea typeface="AR PL UMing HK"/>
              <a:cs typeface="AR PL UMing HK"/>
            </a:endParaRPr>
          </a:p>
          <a:p>
            <a:pPr>
              <a:spcBef>
                <a:spcPts val="476"/>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r>
              <a:rPr lang="pt-BR">
                <a:solidFill>
                  <a:srgbClr val="CCCCFF"/>
                </a:solidFill>
                <a:ea typeface="AR PL UMing HK"/>
                <a:cs typeface="AR PL UMing HK"/>
                <a:hlinkClick r:id="rId3"/>
              </a:rPr>
              <a:t>http://www1.folha.uol.com.br/fsp/mercado/me2506201115.htm</a:t>
            </a:r>
          </a:p>
          <a:p>
            <a:pPr>
              <a:spcBef>
                <a:spcPts val="476"/>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r>
              <a:rPr lang="pt-BR">
                <a:solidFill>
                  <a:srgbClr val="CCCCFF"/>
                </a:solidFill>
                <a:ea typeface="AR PL UMing HK"/>
                <a:cs typeface="AR PL UMing HK"/>
                <a:hlinkClick r:id="rId4"/>
              </a:rPr>
              <a:t>http://www1.folha.uol.com.br/fsp/mercado/me2506201116.htm</a:t>
            </a:r>
            <a:r>
              <a:rPr lang="pt-BR">
                <a:ea typeface="AR PL UMing HK"/>
                <a:cs typeface="AR PL UMing HK"/>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7"/>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ED44C669-DF4D-450E-9030-958EABF3055E}" type="slidenum">
              <a:rPr lang="pt-PT" smtClean="0">
                <a:solidFill>
                  <a:srgbClr val="000000"/>
                </a:solidFill>
                <a:latin typeface="Times New Roman" pitchFamily="18" charset="0"/>
              </a:rPr>
              <a:pPr eaLnBrk="1"/>
              <a:t>25</a:t>
            </a:fld>
            <a:endParaRPr lang="pt-PT">
              <a:solidFill>
                <a:srgbClr val="000000"/>
              </a:solidFill>
              <a:latin typeface="Times New Roman" pitchFamily="18" charset="0"/>
            </a:endParaRPr>
          </a:p>
        </p:txBody>
      </p:sp>
      <p:sp>
        <p:nvSpPr>
          <p:cNvPr id="67587" name="Text Box 1"/>
          <p:cNvSpPr txBox="1">
            <a:spLocks noChangeArrowheads="1"/>
          </p:cNvSpPr>
          <p:nvPr/>
        </p:nvSpPr>
        <p:spPr bwMode="auto">
          <a:xfrm>
            <a:off x="4144564" y="9120783"/>
            <a:ext cx="3156812" cy="467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9466" rIns="95127" bIns="49466"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CD1607CE-BC93-485D-8902-6CD008E801EA}" type="slidenum">
              <a:rPr lang="pt-PT" sz="1300">
                <a:solidFill>
                  <a:srgbClr val="000000"/>
                </a:solidFill>
                <a:ea typeface="DejaVu Sans" charset="0"/>
                <a:cs typeface="DejaVu Sans" charset="0"/>
              </a:rPr>
              <a:pPr algn="r" eaLnBrk="1">
                <a:buClrTx/>
                <a:buFontTx/>
                <a:buNone/>
              </a:pPr>
              <a:t>25</a:t>
            </a:fld>
            <a:endParaRPr lang="pt-PT" sz="1300">
              <a:solidFill>
                <a:srgbClr val="000000"/>
              </a:solidFill>
              <a:ea typeface="DejaVu Sans" charset="0"/>
              <a:cs typeface="DejaVu Sans" charset="0"/>
            </a:endParaRPr>
          </a:p>
        </p:txBody>
      </p:sp>
      <p:sp>
        <p:nvSpPr>
          <p:cNvPr id="67588" name="Text Box 2"/>
          <p:cNvSpPr txBox="1">
            <a:spLocks noChangeArrowheads="1"/>
          </p:cNvSpPr>
          <p:nvPr/>
        </p:nvSpPr>
        <p:spPr bwMode="auto">
          <a:xfrm>
            <a:off x="4144564" y="9120783"/>
            <a:ext cx="3159884" cy="4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9466" rIns="95127" bIns="49466"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9878CEC1-8BE5-4D14-9CFF-6D95D9A84C6B}" type="slidenum">
              <a:rPr lang="pt-PT" sz="1300">
                <a:solidFill>
                  <a:srgbClr val="000000"/>
                </a:solidFill>
                <a:ea typeface="AR PL UMing HK"/>
                <a:cs typeface="AR PL UMing HK"/>
              </a:rPr>
              <a:pPr algn="r" eaLnBrk="1">
                <a:buClrTx/>
                <a:buFontTx/>
                <a:buNone/>
              </a:pPr>
              <a:t>25</a:t>
            </a:fld>
            <a:endParaRPr lang="pt-PT" sz="1300">
              <a:solidFill>
                <a:srgbClr val="000000"/>
              </a:solidFill>
              <a:ea typeface="AR PL UMing HK"/>
              <a:cs typeface="AR PL UMing HK"/>
            </a:endParaRPr>
          </a:p>
        </p:txBody>
      </p:sp>
      <p:sp>
        <p:nvSpPr>
          <p:cNvPr id="67589" name="Text Box 3"/>
          <p:cNvSpPr txBox="1">
            <a:spLocks noChangeArrowheads="1"/>
          </p:cNvSpPr>
          <p:nvPr/>
        </p:nvSpPr>
        <p:spPr bwMode="auto">
          <a:xfrm>
            <a:off x="1219712" y="719913"/>
            <a:ext cx="4875776" cy="3600984"/>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49" tIns="48325" rIns="96649" bIns="48325" anchor="ctr"/>
          <a:lstStyle/>
          <a:p>
            <a:endParaRPr lang="pt-BR"/>
          </a:p>
        </p:txBody>
      </p:sp>
      <p:sp>
        <p:nvSpPr>
          <p:cNvPr id="67590" name="Rectangle 4"/>
          <p:cNvSpPr>
            <a:spLocks noGrp="1" noChangeArrowheads="1"/>
          </p:cNvSpPr>
          <p:nvPr>
            <p:ph type="body"/>
          </p:nvPr>
        </p:nvSpPr>
        <p:spPr>
          <a:xfrm>
            <a:off x="975463" y="4560393"/>
            <a:ext cx="5356594" cy="4312343"/>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5"/>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F1195543-2391-484A-8468-7B75C5A0F693}" type="slidenum">
              <a:rPr lang="pt-PT" smtClean="0">
                <a:solidFill>
                  <a:srgbClr val="000000"/>
                </a:solidFill>
                <a:latin typeface="Times New Roman" pitchFamily="18" charset="0"/>
              </a:rPr>
              <a:pPr eaLnBrk="1"/>
              <a:t>33</a:t>
            </a:fld>
            <a:endParaRPr lang="pt-PT">
              <a:solidFill>
                <a:srgbClr val="000000"/>
              </a:solidFill>
              <a:latin typeface="Times New Roman" pitchFamily="18" charset="0"/>
            </a:endParaRPr>
          </a:p>
        </p:txBody>
      </p:sp>
      <p:sp>
        <p:nvSpPr>
          <p:cNvPr id="72707" name="Text Box 1"/>
          <p:cNvSpPr txBox="1">
            <a:spLocks noChangeArrowheads="1"/>
          </p:cNvSpPr>
          <p:nvPr/>
        </p:nvSpPr>
        <p:spPr bwMode="auto">
          <a:xfrm>
            <a:off x="4182969" y="8403723"/>
            <a:ext cx="3184462" cy="429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41" tIns="47341" rIns="91041" bIns="47341"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41F2C89D-EFAE-4A1D-8B29-4BF4D0739092}" type="slidenum">
              <a:rPr lang="pt-PT" sz="1200">
                <a:solidFill>
                  <a:srgbClr val="000000"/>
                </a:solidFill>
                <a:ea typeface="WenQuanYi Micro Hei"/>
                <a:cs typeface="WenQuanYi Micro Hei"/>
              </a:rPr>
              <a:pPr algn="r" eaLnBrk="1">
                <a:buClrTx/>
                <a:buFontTx/>
                <a:buNone/>
              </a:pPr>
              <a:t>33</a:t>
            </a:fld>
            <a:endParaRPr lang="pt-PT" sz="1200">
              <a:solidFill>
                <a:srgbClr val="000000"/>
              </a:solidFill>
              <a:ea typeface="WenQuanYi Micro Hei"/>
              <a:cs typeface="WenQuanYi Micro Hei"/>
            </a:endParaRPr>
          </a:p>
        </p:txBody>
      </p:sp>
      <p:sp>
        <p:nvSpPr>
          <p:cNvPr id="72708" name="Text Box 2"/>
          <p:cNvSpPr txBox="1">
            <a:spLocks noChangeArrowheads="1"/>
          </p:cNvSpPr>
          <p:nvPr/>
        </p:nvSpPr>
        <p:spPr bwMode="auto">
          <a:xfrm>
            <a:off x="4182967" y="8403723"/>
            <a:ext cx="3189071" cy="433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41" tIns="47341" rIns="91041" bIns="47341"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20EFC820-7435-4E5C-9462-1C5A67EF8646}" type="slidenum">
              <a:rPr lang="pt-PT" sz="1200">
                <a:solidFill>
                  <a:srgbClr val="000000"/>
                </a:solidFill>
                <a:ea typeface="WenQuanYi Micro Hei"/>
                <a:cs typeface="WenQuanYi Micro Hei"/>
              </a:rPr>
              <a:pPr algn="r" eaLnBrk="1">
                <a:buClrTx/>
                <a:buFontTx/>
                <a:buNone/>
              </a:pPr>
              <a:t>33</a:t>
            </a:fld>
            <a:endParaRPr lang="pt-PT" sz="1200">
              <a:solidFill>
                <a:srgbClr val="000000"/>
              </a:solidFill>
              <a:ea typeface="WenQuanYi Micro Hei"/>
              <a:cs typeface="WenQuanYi Micro Hei"/>
            </a:endParaRPr>
          </a:p>
        </p:txBody>
      </p:sp>
      <p:sp>
        <p:nvSpPr>
          <p:cNvPr id="72709" name="Rectangle 3"/>
          <p:cNvSpPr txBox="1">
            <a:spLocks noGrp="1" noRot="1" noChangeAspect="1" noChangeArrowheads="1" noTextEdit="1"/>
          </p:cNvSpPr>
          <p:nvPr>
            <p:ph type="sldImg"/>
          </p:nvPr>
        </p:nvSpPr>
        <p:spPr>
          <a:xfrm>
            <a:off x="1479550" y="663575"/>
            <a:ext cx="4413250" cy="33099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10" name="Rectangle 4"/>
          <p:cNvSpPr txBox="1">
            <a:spLocks noGrp="1" noChangeArrowheads="1"/>
          </p:cNvSpPr>
          <p:nvPr>
            <p:ph type="body" idx="1"/>
          </p:nvPr>
        </p:nvSpPr>
        <p:spPr>
          <a:xfrm>
            <a:off x="984681" y="4201149"/>
            <a:ext cx="5404215" cy="3887523"/>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2"/>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1F8AF797-953B-4DF8-B9EE-697D62749635}" type="slidenum">
              <a:rPr lang="pt-BR" smtClean="0">
                <a:solidFill>
                  <a:srgbClr val="000000"/>
                </a:solidFill>
                <a:latin typeface="Times New Roman" pitchFamily="18" charset="0"/>
              </a:rPr>
              <a:pPr eaLnBrk="1"/>
              <a:t>45</a:t>
            </a:fld>
            <a:endParaRPr lang="pt-BR">
              <a:solidFill>
                <a:srgbClr val="000000"/>
              </a:solidFill>
              <a:latin typeface="Times New Roman" pitchFamily="18" charset="0"/>
            </a:endParaRPr>
          </a:p>
        </p:txBody>
      </p:sp>
      <p:sp>
        <p:nvSpPr>
          <p:cNvPr id="73731" name="Text Box 1"/>
          <p:cNvSpPr txBox="1">
            <a:spLocks noChangeArrowheads="1"/>
          </p:cNvSpPr>
          <p:nvPr/>
        </p:nvSpPr>
        <p:spPr bwMode="auto">
          <a:xfrm>
            <a:off x="1070706" y="729891"/>
            <a:ext cx="5172255" cy="359956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742" tIns="42372" rIns="84742" bIns="42372" anchor="ctr"/>
          <a:lstStyle/>
          <a:p>
            <a:endParaRPr lang="pt-BR"/>
          </a:p>
        </p:txBody>
      </p:sp>
      <p:sp>
        <p:nvSpPr>
          <p:cNvPr id="73732" name="Rectangle 2"/>
          <p:cNvSpPr>
            <a:spLocks noGrp="1" noChangeArrowheads="1"/>
          </p:cNvSpPr>
          <p:nvPr>
            <p:ph type="body"/>
          </p:nvPr>
        </p:nvSpPr>
        <p:spPr>
          <a:xfrm>
            <a:off x="731214" y="4560393"/>
            <a:ext cx="5843557" cy="431234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5"/>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A205481C-4162-49F1-9434-DB1C48BDE598}" type="slidenum">
              <a:rPr lang="pt-PT" smtClean="0">
                <a:solidFill>
                  <a:srgbClr val="000000"/>
                </a:solidFill>
                <a:latin typeface="Times New Roman" pitchFamily="18" charset="0"/>
              </a:rPr>
              <a:pPr eaLnBrk="1"/>
              <a:t>6</a:t>
            </a:fld>
            <a:endParaRPr lang="pt-PT">
              <a:solidFill>
                <a:srgbClr val="000000"/>
              </a:solidFill>
              <a:latin typeface="Times New Roman" pitchFamily="18" charset="0"/>
            </a:endParaRPr>
          </a:p>
        </p:txBody>
      </p:sp>
      <p:sp>
        <p:nvSpPr>
          <p:cNvPr id="47107" name="Text Box 1"/>
          <p:cNvSpPr txBox="1">
            <a:spLocks noChangeArrowheads="1"/>
          </p:cNvSpPr>
          <p:nvPr/>
        </p:nvSpPr>
        <p:spPr bwMode="auto">
          <a:xfrm>
            <a:off x="4146100" y="9122209"/>
            <a:ext cx="3158348" cy="467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41" tIns="47341" rIns="91041" bIns="47341"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61768D7F-3A23-412A-9D03-161FBECEE887}" type="slidenum">
              <a:rPr lang="pt-BR" sz="1200">
                <a:solidFill>
                  <a:srgbClr val="000000"/>
                </a:solidFill>
                <a:latin typeface="Times New Roman" pitchFamily="18" charset="0"/>
                <a:ea typeface="DejaVu Sans" charset="0"/>
                <a:cs typeface="DejaVu Sans" charset="0"/>
              </a:rPr>
              <a:pPr algn="r" eaLnBrk="1">
                <a:buClrTx/>
                <a:buFontTx/>
                <a:buNone/>
              </a:pPr>
              <a:t>6</a:t>
            </a:fld>
            <a:endParaRPr lang="pt-BR" sz="1200">
              <a:solidFill>
                <a:srgbClr val="000000"/>
              </a:solidFill>
              <a:latin typeface="Times New Roman" pitchFamily="18" charset="0"/>
              <a:ea typeface="DejaVu Sans" charset="0"/>
              <a:cs typeface="DejaVu Sans" charset="0"/>
            </a:endParaRPr>
          </a:p>
        </p:txBody>
      </p:sp>
      <p:sp>
        <p:nvSpPr>
          <p:cNvPr id="47108" name="Rectangle 2"/>
          <p:cNvSpPr>
            <a:spLocks noGrp="1" noRot="1" noChangeAspect="1" noChangeArrowheads="1" noTextEdit="1"/>
          </p:cNvSpPr>
          <p:nvPr>
            <p:ph type="sldImg"/>
          </p:nvPr>
        </p:nvSpPr>
        <p:spPr>
          <a:xfrm>
            <a:off x="1257300" y="730250"/>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9" name="Text Box 3"/>
          <p:cNvSpPr>
            <a:spLocks noGrp="1" noChangeArrowheads="1"/>
          </p:cNvSpPr>
          <p:nvPr>
            <p:ph type="body" idx="1"/>
          </p:nvPr>
        </p:nvSpPr>
        <p:spPr>
          <a:xfrm>
            <a:off x="731214" y="4560392"/>
            <a:ext cx="5854311" cy="432232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41" tIns="47341" rIns="91041" bIns="47341" anchor="ctr"/>
          <a:lstStyle/>
          <a:p>
            <a:pPr>
              <a:spcBef>
                <a:spcPts val="452"/>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r>
              <a:rPr lang="pt-BR">
                <a:ea typeface="WenQuanYi Micro Hei"/>
                <a:cs typeface="WenQuanYi Micro Hei"/>
              </a:rPr>
              <a:t>Valor Econômico, 03/08/2012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3"/>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8133D22C-0937-4EE3-AF76-3564F83B1F06}" type="slidenum">
              <a:rPr lang="pt-PT" smtClean="0">
                <a:solidFill>
                  <a:srgbClr val="000000"/>
                </a:solidFill>
                <a:latin typeface="Times New Roman" pitchFamily="18" charset="0"/>
              </a:rPr>
              <a:pPr eaLnBrk="1"/>
              <a:t>7</a:t>
            </a:fld>
            <a:endParaRPr lang="pt-PT">
              <a:solidFill>
                <a:srgbClr val="000000"/>
              </a:solidFill>
              <a:latin typeface="Times New Roman" pitchFamily="18" charset="0"/>
            </a:endParaRPr>
          </a:p>
        </p:txBody>
      </p:sp>
      <p:sp>
        <p:nvSpPr>
          <p:cNvPr id="48131" name="Text Box 1"/>
          <p:cNvSpPr txBox="1">
            <a:spLocks noChangeArrowheads="1"/>
          </p:cNvSpPr>
          <p:nvPr/>
        </p:nvSpPr>
        <p:spPr bwMode="auto">
          <a:xfrm>
            <a:off x="4144564" y="9120783"/>
            <a:ext cx="3159884" cy="4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9466" rIns="95127" bIns="49466"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3EE2267D-049C-4676-9CA0-6FCF07FE6C52}" type="slidenum">
              <a:rPr lang="pt-PT" sz="1300">
                <a:solidFill>
                  <a:srgbClr val="000000"/>
                </a:solidFill>
                <a:ea typeface="WenQuanYi Micro Hei"/>
                <a:cs typeface="WenQuanYi Micro Hei"/>
              </a:rPr>
              <a:pPr algn="r" eaLnBrk="1">
                <a:buClrTx/>
                <a:buFontTx/>
                <a:buNone/>
              </a:pPr>
              <a:t>7</a:t>
            </a:fld>
            <a:endParaRPr lang="pt-PT" sz="1300">
              <a:solidFill>
                <a:srgbClr val="000000"/>
              </a:solidFill>
              <a:ea typeface="WenQuanYi Micro Hei"/>
              <a:cs typeface="WenQuanYi Micro Hei"/>
            </a:endParaRPr>
          </a:p>
        </p:txBody>
      </p:sp>
      <p:sp>
        <p:nvSpPr>
          <p:cNvPr id="48132" name="Rectangle 2"/>
          <p:cNvSpPr>
            <a:spLocks noGrp="1" noRot="1" noChangeAspect="1" noChangeArrowheads="1" noTextEdit="1"/>
          </p:cNvSpPr>
          <p:nvPr>
            <p:ph type="sldImg"/>
          </p:nvPr>
        </p:nvSpPr>
        <p:spPr>
          <a:xfrm>
            <a:off x="1258888" y="719138"/>
            <a:ext cx="4789487" cy="3592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Rectangle 3"/>
          <p:cNvSpPr>
            <a:spLocks noGrp="1" noChangeArrowheads="1"/>
          </p:cNvSpPr>
          <p:nvPr>
            <p:ph type="body" idx="1"/>
          </p:nvPr>
        </p:nvSpPr>
        <p:spPr>
          <a:xfrm>
            <a:off x="975463" y="4560392"/>
            <a:ext cx="5356594" cy="421968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p:cNvSpPr>
            <a:spLocks noGrp="1" noChangeArrowheads="1"/>
          </p:cNvSpPr>
          <p:nvPr>
            <p:ph type="sldNum"/>
          </p:nvPr>
        </p:nvSpPr>
        <p:spPr>
          <a:ln/>
        </p:spPr>
        <p:txBody>
          <a:bodyPr/>
          <a:lstStyle/>
          <a:p>
            <a:fld id="{FF332E24-191C-4C9C-8AB2-8370FA7C17CE}" type="slidenum">
              <a:rPr lang="pt-PT"/>
              <a:pPr/>
              <a:t>8</a:t>
            </a:fld>
            <a:endParaRPr lang="pt-PT"/>
          </a:p>
        </p:txBody>
      </p:sp>
      <p:sp>
        <p:nvSpPr>
          <p:cNvPr id="57345" name="Text Box 1"/>
          <p:cNvSpPr txBox="1">
            <a:spLocks noChangeArrowheads="1"/>
          </p:cNvSpPr>
          <p:nvPr/>
        </p:nvSpPr>
        <p:spPr bwMode="auto">
          <a:xfrm>
            <a:off x="4145281" y="9121140"/>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9472" rIns="95139" bIns="494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9pPr>
          </a:lstStyle>
          <a:p>
            <a:pPr algn="r">
              <a:buClrTx/>
              <a:buFontTx/>
              <a:buNone/>
            </a:pPr>
            <a:fld id="{4B43966B-7973-40AC-9CE2-BB7C954AC4E0}" type="slidenum">
              <a:rPr lang="pt-PT" sz="1300">
                <a:solidFill>
                  <a:srgbClr val="000000"/>
                </a:solidFill>
              </a:rPr>
              <a:pPr algn="r">
                <a:buClrTx/>
                <a:buFontTx/>
                <a:buNone/>
              </a:pPr>
              <a:t>8</a:t>
            </a:fld>
            <a:endParaRPr lang="pt-PT" sz="1300">
              <a:solidFill>
                <a:srgbClr val="000000"/>
              </a:solidFill>
            </a:endParaRPr>
          </a:p>
        </p:txBody>
      </p:sp>
      <p:sp>
        <p:nvSpPr>
          <p:cNvPr id="57346" name="Text Box 2"/>
          <p:cNvSpPr txBox="1">
            <a:spLocks noChangeArrowheads="1"/>
          </p:cNvSpPr>
          <p:nvPr/>
        </p:nvSpPr>
        <p:spPr bwMode="auto">
          <a:xfrm>
            <a:off x="1180254" y="853440"/>
            <a:ext cx="5701453" cy="420886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pt-BR"/>
          </a:p>
        </p:txBody>
      </p:sp>
      <p:sp>
        <p:nvSpPr>
          <p:cNvPr id="57347" name="Rectangle 3"/>
          <p:cNvSpPr txBox="1">
            <a:spLocks noGrp="1" noChangeArrowheads="1"/>
          </p:cNvSpPr>
          <p:nvPr>
            <p:ph type="body"/>
          </p:nvPr>
        </p:nvSpPr>
        <p:spPr bwMode="auto">
          <a:xfrm>
            <a:off x="975360" y="4560571"/>
            <a:ext cx="5356014" cy="43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p:cNvSpPr>
            <a:spLocks noGrp="1" noChangeArrowheads="1"/>
          </p:cNvSpPr>
          <p:nvPr>
            <p:ph type="sldNum"/>
          </p:nvPr>
        </p:nvSpPr>
        <p:spPr>
          <a:ln/>
        </p:spPr>
        <p:txBody>
          <a:bodyPr/>
          <a:lstStyle/>
          <a:p>
            <a:fld id="{D2143772-3E84-441B-A8F6-C00E5D455E00}" type="slidenum">
              <a:rPr lang="pt-PT"/>
              <a:pPr/>
              <a:t>13</a:t>
            </a:fld>
            <a:endParaRPr lang="pt-PT"/>
          </a:p>
        </p:txBody>
      </p:sp>
      <p:sp>
        <p:nvSpPr>
          <p:cNvPr id="56321" name="Text Box 1"/>
          <p:cNvSpPr txBox="1">
            <a:spLocks noChangeArrowheads="1"/>
          </p:cNvSpPr>
          <p:nvPr/>
        </p:nvSpPr>
        <p:spPr bwMode="auto">
          <a:xfrm>
            <a:off x="4145281" y="9121140"/>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9472" rIns="95139" bIns="494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9pPr>
          </a:lstStyle>
          <a:p>
            <a:pPr algn="r">
              <a:buClrTx/>
              <a:buFontTx/>
              <a:buNone/>
            </a:pPr>
            <a:fld id="{7E2546A6-EEB2-4D14-98DA-548C074F9647}" type="slidenum">
              <a:rPr lang="pt-PT" sz="1300">
                <a:solidFill>
                  <a:srgbClr val="000000"/>
                </a:solidFill>
              </a:rPr>
              <a:pPr algn="r">
                <a:buClrTx/>
                <a:buFontTx/>
                <a:buNone/>
              </a:pPr>
              <a:t>13</a:t>
            </a:fld>
            <a:endParaRPr lang="pt-PT" sz="1300">
              <a:solidFill>
                <a:srgbClr val="000000"/>
              </a:solidFill>
            </a:endParaRPr>
          </a:p>
        </p:txBody>
      </p:sp>
      <p:sp>
        <p:nvSpPr>
          <p:cNvPr id="56322" name="Text Box 2"/>
          <p:cNvSpPr txBox="1">
            <a:spLocks noChangeArrowheads="1"/>
          </p:cNvSpPr>
          <p:nvPr/>
        </p:nvSpPr>
        <p:spPr bwMode="auto">
          <a:xfrm>
            <a:off x="1070187" y="730092"/>
            <a:ext cx="5169747" cy="3598784"/>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pt-BR"/>
          </a:p>
        </p:txBody>
      </p:sp>
      <p:sp>
        <p:nvSpPr>
          <p:cNvPr id="56323" name="Text Box 3"/>
          <p:cNvSpPr txBox="1">
            <a:spLocks noGrp="1" noChangeArrowheads="1"/>
          </p:cNvSpPr>
          <p:nvPr>
            <p:ph type="body"/>
          </p:nvPr>
        </p:nvSpPr>
        <p:spPr bwMode="auto">
          <a:xfrm>
            <a:off x="975360" y="4560571"/>
            <a:ext cx="5359401" cy="4317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a:spcBef>
                <a:spcPct val="0"/>
              </a:spcBef>
              <a:buClrTx/>
              <a:buSzPct val="45000"/>
              <a:buFontTx/>
              <a:buNone/>
            </a:pPr>
            <a:r>
              <a:rPr lang="en-US">
                <a:latin typeface="Arial" pitchFamily="34" charset="0"/>
                <a:ea typeface="AR PL UMing HK" charset="0"/>
                <a:cs typeface="AR PL UMing HK" charset="0"/>
              </a:rPr>
              <a:t>Publicado no Diário Oficial da União nº 188 de 01de outubro de 1998, Seção 03 – página 56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1F034E5-E266-4097-90E9-0B10660B9E13}" type="slidenum">
              <a:rPr lang="pt-BR"/>
              <a:pPr/>
              <a:t>15</a:t>
            </a:fld>
            <a:endParaRPr lang="pt-BR"/>
          </a:p>
        </p:txBody>
      </p:sp>
      <p:sp>
        <p:nvSpPr>
          <p:cNvPr id="101377" name="Text Box 1"/>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9pPr>
          </a:lstStyle>
          <a:p>
            <a:pPr algn="r">
              <a:buClrTx/>
              <a:buFontTx/>
              <a:buNone/>
            </a:pPr>
            <a:fld id="{6492F9F8-088F-4548-BC26-AC4599C9382C}" type="slidenum">
              <a:rPr lang="en-GB" sz="1300">
                <a:latin typeface="Calibri" pitchFamily="34" charset="0"/>
              </a:rPr>
              <a:pPr algn="r">
                <a:buClrTx/>
                <a:buFontTx/>
                <a:buNone/>
              </a:pPr>
              <a:t>15</a:t>
            </a:fld>
            <a:endParaRPr lang="en-GB" sz="1300">
              <a:latin typeface="Calibri" pitchFamily="34" charset="0"/>
            </a:endParaRPr>
          </a:p>
        </p:txBody>
      </p:sp>
      <p:sp>
        <p:nvSpPr>
          <p:cNvPr id="101378" name="Text Box 2"/>
          <p:cNvSpPr txBox="1">
            <a:spLocks noChangeArrowheads="1"/>
          </p:cNvSpPr>
          <p:nvPr/>
        </p:nvSpPr>
        <p:spPr bwMode="auto">
          <a:xfrm>
            <a:off x="1219200" y="720090"/>
            <a:ext cx="4859867" cy="358711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pt-BR"/>
          </a:p>
        </p:txBody>
      </p:sp>
      <p:sp>
        <p:nvSpPr>
          <p:cNvPr id="101379" name="Rectangle 3"/>
          <p:cNvSpPr txBox="1">
            <a:spLocks noGrp="1" noChangeArrowheads="1"/>
          </p:cNvSpPr>
          <p:nvPr>
            <p:ph type="body"/>
          </p:nvPr>
        </p:nvSpPr>
        <p:spPr bwMode="auto">
          <a:xfrm>
            <a:off x="975360" y="4560570"/>
            <a:ext cx="5337387" cy="42972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ct val="0"/>
              </a:spcBef>
              <a:buClrTx/>
              <a:buFontTx/>
              <a:buNone/>
            </a:pPr>
            <a:endParaRPr lang="pt-BR">
              <a:latin typeface="Calibri" pitchFamily="34" charset="0"/>
              <a:ea typeface="WenQuanYi Micro Hei"/>
              <a:cs typeface="WenQuanYi Micro He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5"/>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7CCB88E8-A7E7-43B3-B251-6A995A95CADD}" type="slidenum">
              <a:rPr lang="pt-PT" smtClean="0">
                <a:solidFill>
                  <a:srgbClr val="000000"/>
                </a:solidFill>
                <a:latin typeface="Times New Roman" pitchFamily="18" charset="0"/>
              </a:rPr>
              <a:pPr eaLnBrk="1"/>
              <a:t>17</a:t>
            </a:fld>
            <a:endParaRPr lang="pt-PT">
              <a:solidFill>
                <a:srgbClr val="000000"/>
              </a:solidFill>
              <a:latin typeface="Times New Roman" pitchFamily="18" charset="0"/>
            </a:endParaRPr>
          </a:p>
        </p:txBody>
      </p:sp>
      <p:sp>
        <p:nvSpPr>
          <p:cNvPr id="58371" name="Rectangle 1"/>
          <p:cNvSpPr txBox="1">
            <a:spLocks noGrp="1" noRot="1" noChangeAspect="1" noChangeArrowheads="1" noTextEdit="1"/>
          </p:cNvSpPr>
          <p:nvPr>
            <p:ph type="sldImg"/>
          </p:nvPr>
        </p:nvSpPr>
        <p:spPr>
          <a:xfrm>
            <a:off x="1258888" y="720725"/>
            <a:ext cx="4784725" cy="35877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463" y="4560393"/>
            <a:ext cx="5351986" cy="4308066"/>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2"/>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8877FCEA-8405-49FC-BE09-142C44F71266}" type="slidenum">
              <a:rPr lang="pt-BR" smtClean="0">
                <a:solidFill>
                  <a:srgbClr val="000000"/>
                </a:solidFill>
                <a:latin typeface="Times New Roman" pitchFamily="18" charset="0"/>
              </a:rPr>
              <a:pPr eaLnBrk="1"/>
              <a:t>22</a:t>
            </a:fld>
            <a:endParaRPr lang="pt-BR">
              <a:solidFill>
                <a:srgbClr val="000000"/>
              </a:solidFill>
              <a:latin typeface="Times New Roman" pitchFamily="18" charset="0"/>
            </a:endParaRPr>
          </a:p>
        </p:txBody>
      </p:sp>
      <p:sp>
        <p:nvSpPr>
          <p:cNvPr id="57347" name="Rectangle 12"/>
          <p:cNvSpPr txBox="1">
            <a:spLocks noGrp="1" noChangeArrowheads="1"/>
          </p:cNvSpPr>
          <p:nvPr/>
        </p:nvSpPr>
        <p:spPr bwMode="auto">
          <a:xfrm>
            <a:off x="4144564" y="9120783"/>
            <a:ext cx="3159884" cy="4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127" tIns="49466" rIns="95127" bIns="49466" anchor="b"/>
          <a:lstStyle>
            <a:lvl1pPr defTabSz="512763" eaLnBrk="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1pPr>
            <a:lvl2pPr defTabSz="512763" eaLnBrk="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2pPr>
            <a:lvl3pPr defTabSz="512763" eaLnBrk="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3pPr>
            <a:lvl4pPr defTabSz="512763" eaLnBrk="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4pPr>
            <a:lvl5pPr defTabSz="512763" eaLnBrk="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5pPr>
            <a:lvl6pPr marL="2514600" indent="-228600" defTabSz="512763" eaLnBrk="0" fontAlgn="base" hangingPunct="0">
              <a:lnSpc>
                <a:spcPct val="104000"/>
              </a:lnSpc>
              <a:spcBef>
                <a:spcPct val="0"/>
              </a:spcBef>
              <a:spcAft>
                <a:spcPct val="0"/>
              </a:spcAft>
              <a:buClr>
                <a:srgbClr val="000000"/>
              </a:buClr>
              <a:buSzPct val="100000"/>
              <a:buFont typeface="Times New Roman" pitchFamily="18" charse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6pPr>
            <a:lvl7pPr marL="2971800" indent="-228600" defTabSz="512763" eaLnBrk="0" fontAlgn="base" hangingPunct="0">
              <a:lnSpc>
                <a:spcPct val="104000"/>
              </a:lnSpc>
              <a:spcBef>
                <a:spcPct val="0"/>
              </a:spcBef>
              <a:spcAft>
                <a:spcPct val="0"/>
              </a:spcAft>
              <a:buClr>
                <a:srgbClr val="000000"/>
              </a:buClr>
              <a:buSzPct val="100000"/>
              <a:buFont typeface="Times New Roman" pitchFamily="18" charse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7pPr>
            <a:lvl8pPr marL="3429000" indent="-228600" defTabSz="512763" eaLnBrk="0" fontAlgn="base" hangingPunct="0">
              <a:lnSpc>
                <a:spcPct val="104000"/>
              </a:lnSpc>
              <a:spcBef>
                <a:spcPct val="0"/>
              </a:spcBef>
              <a:spcAft>
                <a:spcPct val="0"/>
              </a:spcAft>
              <a:buClr>
                <a:srgbClr val="000000"/>
              </a:buClr>
              <a:buSzPct val="100000"/>
              <a:buFont typeface="Times New Roman" pitchFamily="18" charse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8pPr>
            <a:lvl9pPr marL="3886200" indent="-228600" defTabSz="512763" eaLnBrk="0" fontAlgn="base" hangingPunct="0">
              <a:lnSpc>
                <a:spcPct val="104000"/>
              </a:lnSpc>
              <a:spcBef>
                <a:spcPct val="0"/>
              </a:spcBef>
              <a:spcAft>
                <a:spcPct val="0"/>
              </a:spcAft>
              <a:buClr>
                <a:srgbClr val="000000"/>
              </a:buClr>
              <a:buSzPct val="100000"/>
              <a:buFont typeface="Times New Roman" pitchFamily="18" charse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bg1"/>
                </a:solidFill>
                <a:latin typeface="Arial" pitchFamily="34" charset="0"/>
              </a:defRPr>
            </a:lvl9pPr>
          </a:lstStyle>
          <a:p>
            <a:pPr algn="r">
              <a:lnSpc>
                <a:spcPct val="100000"/>
              </a:lnSpc>
              <a:buClrTx/>
              <a:buFontTx/>
              <a:buNone/>
            </a:pPr>
            <a:fld id="{145C26F3-DC94-43D4-8303-F4CAB4BD10DB}" type="slidenum">
              <a:rPr lang="pt-PT" sz="1300">
                <a:solidFill>
                  <a:srgbClr val="000000"/>
                </a:solidFill>
              </a:rPr>
              <a:pPr algn="r">
                <a:lnSpc>
                  <a:spcPct val="100000"/>
                </a:lnSpc>
                <a:buClrTx/>
                <a:buFontTx/>
                <a:buNone/>
              </a:pPr>
              <a:t>22</a:t>
            </a:fld>
            <a:endParaRPr lang="pt-PT" sz="1300">
              <a:solidFill>
                <a:srgbClr val="000000"/>
              </a:solidFill>
            </a:endParaRPr>
          </a:p>
        </p:txBody>
      </p:sp>
      <p:sp>
        <p:nvSpPr>
          <p:cNvPr id="57348" name="Text Box 1"/>
          <p:cNvSpPr txBox="1">
            <a:spLocks noChangeArrowheads="1"/>
          </p:cNvSpPr>
          <p:nvPr/>
        </p:nvSpPr>
        <p:spPr bwMode="auto">
          <a:xfrm>
            <a:off x="1219712" y="719913"/>
            <a:ext cx="4871168" cy="359528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49" tIns="48325" rIns="96649" bIns="48325" anchor="ctr"/>
          <a:lstStyle>
            <a:lvl1pPr defTabSz="512763" eaLnBrk="0">
              <a:defRPr>
                <a:solidFill>
                  <a:schemeClr val="bg1"/>
                </a:solidFill>
                <a:latin typeface="Arial" pitchFamily="34" charset="0"/>
              </a:defRPr>
            </a:lvl1pPr>
            <a:lvl2pPr defTabSz="512763" eaLnBrk="0">
              <a:defRPr>
                <a:solidFill>
                  <a:schemeClr val="bg1"/>
                </a:solidFill>
                <a:latin typeface="Arial" pitchFamily="34" charset="0"/>
              </a:defRPr>
            </a:lvl2pPr>
            <a:lvl3pPr defTabSz="512763" eaLnBrk="0">
              <a:defRPr>
                <a:solidFill>
                  <a:schemeClr val="bg1"/>
                </a:solidFill>
                <a:latin typeface="Arial" pitchFamily="34" charset="0"/>
              </a:defRPr>
            </a:lvl3pPr>
            <a:lvl4pPr defTabSz="512763" eaLnBrk="0">
              <a:defRPr>
                <a:solidFill>
                  <a:schemeClr val="bg1"/>
                </a:solidFill>
                <a:latin typeface="Arial" pitchFamily="34" charset="0"/>
              </a:defRPr>
            </a:lvl4pPr>
            <a:lvl5pPr defTabSz="512763" eaLnBrk="0">
              <a:defRPr>
                <a:solidFill>
                  <a:schemeClr val="bg1"/>
                </a:solidFill>
                <a:latin typeface="Arial" pitchFamily="34" charset="0"/>
              </a:defRPr>
            </a:lvl5pPr>
            <a:lvl6pPr marL="2514600" indent="-228600" defTabSz="512763" eaLnBrk="0" fontAlgn="base" hangingPunct="0">
              <a:lnSpc>
                <a:spcPct val="104000"/>
              </a:lnSpc>
              <a:spcBef>
                <a:spcPct val="0"/>
              </a:spcBef>
              <a:spcAft>
                <a:spcPct val="0"/>
              </a:spcAft>
              <a:buClr>
                <a:srgbClr val="000000"/>
              </a:buClr>
              <a:buSzPct val="100000"/>
              <a:buFont typeface="Times New Roman" pitchFamily="18" charset="0"/>
              <a:defRPr>
                <a:solidFill>
                  <a:schemeClr val="bg1"/>
                </a:solidFill>
                <a:latin typeface="Arial" pitchFamily="34" charset="0"/>
              </a:defRPr>
            </a:lvl6pPr>
            <a:lvl7pPr marL="2971800" indent="-228600" defTabSz="512763" eaLnBrk="0" fontAlgn="base" hangingPunct="0">
              <a:lnSpc>
                <a:spcPct val="104000"/>
              </a:lnSpc>
              <a:spcBef>
                <a:spcPct val="0"/>
              </a:spcBef>
              <a:spcAft>
                <a:spcPct val="0"/>
              </a:spcAft>
              <a:buClr>
                <a:srgbClr val="000000"/>
              </a:buClr>
              <a:buSzPct val="100000"/>
              <a:buFont typeface="Times New Roman" pitchFamily="18" charset="0"/>
              <a:defRPr>
                <a:solidFill>
                  <a:schemeClr val="bg1"/>
                </a:solidFill>
                <a:latin typeface="Arial" pitchFamily="34" charset="0"/>
              </a:defRPr>
            </a:lvl7pPr>
            <a:lvl8pPr marL="3429000" indent="-228600" defTabSz="512763" eaLnBrk="0" fontAlgn="base" hangingPunct="0">
              <a:lnSpc>
                <a:spcPct val="104000"/>
              </a:lnSpc>
              <a:spcBef>
                <a:spcPct val="0"/>
              </a:spcBef>
              <a:spcAft>
                <a:spcPct val="0"/>
              </a:spcAft>
              <a:buClr>
                <a:srgbClr val="000000"/>
              </a:buClr>
              <a:buSzPct val="100000"/>
              <a:buFont typeface="Times New Roman" pitchFamily="18" charset="0"/>
              <a:defRPr>
                <a:solidFill>
                  <a:schemeClr val="bg1"/>
                </a:solidFill>
                <a:latin typeface="Arial" pitchFamily="34" charset="0"/>
              </a:defRPr>
            </a:lvl8pPr>
            <a:lvl9pPr marL="3886200" indent="-228600" defTabSz="512763" eaLnBrk="0" fontAlgn="base" hangingPunct="0">
              <a:lnSpc>
                <a:spcPct val="104000"/>
              </a:lnSpc>
              <a:spcBef>
                <a:spcPct val="0"/>
              </a:spcBef>
              <a:spcAft>
                <a:spcPct val="0"/>
              </a:spcAft>
              <a:buClr>
                <a:srgbClr val="000000"/>
              </a:buClr>
              <a:buSzPct val="100000"/>
              <a:buFont typeface="Times New Roman" pitchFamily="18" charset="0"/>
              <a:defRPr>
                <a:solidFill>
                  <a:schemeClr val="bg1"/>
                </a:solidFill>
                <a:latin typeface="Arial" pitchFamily="34" charset="0"/>
              </a:defRPr>
            </a:lvl9pPr>
          </a:lstStyle>
          <a:p>
            <a:pPr>
              <a:lnSpc>
                <a:spcPct val="100000"/>
              </a:lnSpc>
            </a:pPr>
            <a:endParaRPr lang="pt-BR" sz="2500"/>
          </a:p>
        </p:txBody>
      </p:sp>
      <p:sp>
        <p:nvSpPr>
          <p:cNvPr id="57349" name="Rectangle 2"/>
          <p:cNvSpPr>
            <a:spLocks noGrp="1" noChangeArrowheads="1"/>
          </p:cNvSpPr>
          <p:nvPr>
            <p:ph type="body"/>
          </p:nvPr>
        </p:nvSpPr>
        <p:spPr>
          <a:xfrm>
            <a:off x="975463" y="4560393"/>
            <a:ext cx="5356594" cy="431234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127" tIns="49466" rIns="95127" bIns="49466" anchor="ctr"/>
          <a:lstStyle/>
          <a:p>
            <a:r>
              <a:rPr lang="pt-BR"/>
              <a:t>PARECER TÉCNICO Nº 1596/2008</a:t>
            </a:r>
          </a:p>
          <a:p>
            <a:r>
              <a:rPr lang="pt-BR"/>
              <a:t>http://www.ctnbio.gov.br/index.php/content/view/12341.html</a:t>
            </a:r>
          </a:p>
          <a:p>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7"/>
          <p:cNvSpPr>
            <a:spLocks noGrp="1" noChangeArrowheads="1"/>
          </p:cNvSpPr>
          <p:nvPr>
            <p:ph type="sldNum" sz="quarter"/>
          </p:nvPr>
        </p:nvSpPr>
        <p:spPr>
          <a:noFill/>
        </p:spPr>
        <p:txBody>
          <a:bodyPr/>
          <a:lstStyle>
            <a:lvl1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1pPr>
            <a:lvl2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2pPr>
            <a:lvl3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3pPr>
            <a:lvl4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4pPr>
            <a:lvl5pPr eaLnBrk="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5pPr>
            <a:lvl6pPr marL="2330430"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6pPr>
            <a:lvl7pPr marL="275414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7pPr>
            <a:lvl8pPr marL="3177858"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8pPr>
            <a:lvl9pPr marL="3601574" indent="-211858" defTabSz="416359" eaLnBrk="0" fontAlgn="base" hangingPunct="0">
              <a:lnSpc>
                <a:spcPct val="104000"/>
              </a:lnSpc>
              <a:spcBef>
                <a:spcPct val="0"/>
              </a:spcBef>
              <a:spcAft>
                <a:spcPct val="0"/>
              </a:spcAft>
              <a:buClr>
                <a:srgbClr val="000000"/>
              </a:buClr>
              <a:buSzPct val="100000"/>
              <a:buFont typeface="Times New Roman" pitchFamily="18" charset="0"/>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defRPr>
                <a:solidFill>
                  <a:schemeClr val="bg1"/>
                </a:solidFill>
                <a:latin typeface="Arial" pitchFamily="34" charset="0"/>
              </a:defRPr>
            </a:lvl9pPr>
          </a:lstStyle>
          <a:p>
            <a:pPr eaLnBrk="1"/>
            <a:fld id="{64163CCB-6525-4B6D-BE0D-860D595DEEA0}" type="slidenum">
              <a:rPr lang="pt-PT" smtClean="0">
                <a:solidFill>
                  <a:srgbClr val="000000"/>
                </a:solidFill>
                <a:latin typeface="Times New Roman" pitchFamily="18" charset="0"/>
              </a:rPr>
              <a:pPr eaLnBrk="1"/>
              <a:t>23</a:t>
            </a:fld>
            <a:endParaRPr lang="pt-PT">
              <a:solidFill>
                <a:srgbClr val="000000"/>
              </a:solidFill>
              <a:latin typeface="Times New Roman" pitchFamily="18" charset="0"/>
            </a:endParaRPr>
          </a:p>
        </p:txBody>
      </p:sp>
      <p:sp>
        <p:nvSpPr>
          <p:cNvPr id="68611" name="Text Box 1"/>
          <p:cNvSpPr txBox="1">
            <a:spLocks noChangeArrowheads="1"/>
          </p:cNvSpPr>
          <p:nvPr/>
        </p:nvSpPr>
        <p:spPr bwMode="auto">
          <a:xfrm>
            <a:off x="4144564" y="9120783"/>
            <a:ext cx="3156812" cy="467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9466" rIns="95127" bIns="49466"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r" eaLnBrk="1">
              <a:buClrTx/>
              <a:buFontTx/>
              <a:buNone/>
            </a:pPr>
            <a:fld id="{F27C8813-11D0-4C43-A967-71B7502FF3DA}" type="slidenum">
              <a:rPr lang="pt-PT" sz="1300">
                <a:solidFill>
                  <a:srgbClr val="000000"/>
                </a:solidFill>
                <a:ea typeface="DejaVu Sans" charset="0"/>
                <a:cs typeface="DejaVu Sans" charset="0"/>
              </a:rPr>
              <a:pPr algn="r" eaLnBrk="1">
                <a:buClrTx/>
                <a:buFontTx/>
                <a:buNone/>
              </a:pPr>
              <a:t>23</a:t>
            </a:fld>
            <a:endParaRPr lang="pt-PT" sz="1300">
              <a:solidFill>
                <a:srgbClr val="000000"/>
              </a:solidFill>
              <a:ea typeface="DejaVu Sans" charset="0"/>
              <a:cs typeface="DejaVu Sans" charset="0"/>
            </a:endParaRPr>
          </a:p>
        </p:txBody>
      </p:sp>
      <p:sp>
        <p:nvSpPr>
          <p:cNvPr id="68612" name="Rectangle 2"/>
          <p:cNvSpPr>
            <a:spLocks noGrp="1" noRot="1" noChangeAspect="1" noChangeArrowheads="1" noTextEdit="1"/>
          </p:cNvSpPr>
          <p:nvPr>
            <p:ph type="sldImg"/>
          </p:nvPr>
        </p:nvSpPr>
        <p:spPr>
          <a:xfrm>
            <a:off x="1260475" y="720725"/>
            <a:ext cx="4784725" cy="3589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Text Box 3"/>
          <p:cNvSpPr>
            <a:spLocks noGrp="1" noChangeArrowheads="1"/>
          </p:cNvSpPr>
          <p:nvPr>
            <p:ph type="body" idx="1"/>
          </p:nvPr>
        </p:nvSpPr>
        <p:spPr>
          <a:xfrm>
            <a:off x="975464" y="4560393"/>
            <a:ext cx="5353521" cy="4312343"/>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76"/>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r>
              <a:rPr lang="pt-BR">
                <a:solidFill>
                  <a:srgbClr val="CCCCFF"/>
                </a:solidFill>
                <a:ea typeface="WenQuanYi Micro Hei"/>
                <a:cs typeface="WenQuanYi Micro Hei"/>
                <a:hlinkClick r:id="rId3"/>
              </a:rPr>
              <a:t>http://www.ctnbio.gov.br/index.php/content/view/4687.html</a:t>
            </a:r>
          </a:p>
          <a:p>
            <a:pPr>
              <a:spcBef>
                <a:spcPts val="476"/>
              </a:spcBef>
              <a:tabLst>
                <a:tab pos="0" algn="l"/>
                <a:tab pos="414887" algn="l"/>
                <a:tab pos="831246" algn="l"/>
                <a:tab pos="1247604" algn="l"/>
                <a:tab pos="1663962" algn="l"/>
                <a:tab pos="2080320" algn="l"/>
                <a:tab pos="2496679" algn="l"/>
                <a:tab pos="2913037" algn="l"/>
                <a:tab pos="3329396" algn="l"/>
                <a:tab pos="3745754" algn="l"/>
                <a:tab pos="4162112" algn="l"/>
                <a:tab pos="4578470" algn="l"/>
                <a:tab pos="4994829" algn="l"/>
                <a:tab pos="5411187" algn="l"/>
                <a:tab pos="5827546" algn="l"/>
                <a:tab pos="6243904" algn="l"/>
                <a:tab pos="6660263" algn="l"/>
                <a:tab pos="7076621" algn="l"/>
                <a:tab pos="7492979" algn="l"/>
                <a:tab pos="7909336" algn="l"/>
                <a:tab pos="8325695" algn="l"/>
              </a:tabLst>
            </a:pPr>
            <a:endParaRPr lang="pt-BR">
              <a:ea typeface="WenQuanYi Micro Hei"/>
              <a:cs typeface="WenQuanYi Micro Hei"/>
            </a:endParaRPr>
          </a:p>
        </p:txBody>
      </p:sp>
      <p:sp>
        <p:nvSpPr>
          <p:cNvPr id="68614" name="Text Box 4"/>
          <p:cNvSpPr txBox="1">
            <a:spLocks noChangeArrowheads="1"/>
          </p:cNvSpPr>
          <p:nvPr/>
        </p:nvSpPr>
        <p:spPr bwMode="auto">
          <a:xfrm>
            <a:off x="89098" y="4625969"/>
            <a:ext cx="7313664" cy="1345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7564" rIns="95127" bIns="47564"/>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eaLnBrk="1">
              <a:spcBef>
                <a:spcPts val="1274"/>
              </a:spcBef>
              <a:spcAft>
                <a:spcPts val="1055"/>
              </a:spcAft>
            </a:pPr>
            <a:r>
              <a:rPr lang="pt-BR" sz="1100">
                <a:solidFill>
                  <a:srgbClr val="FFFFFF"/>
                </a:solidFill>
                <a:ea typeface="AR PL UMing HK"/>
                <a:cs typeface="AR PL UMing HK"/>
              </a:rPr>
              <a:t>Dispõe sobre as distâncias mínimas entre cultivos comerciais de milho geneticamente modificado e não geneticamente modificado, visando à coexistência entre os sistemas de produção.</a:t>
            </a:r>
          </a:p>
        </p:txBody>
      </p:sp>
      <p:sp>
        <p:nvSpPr>
          <p:cNvPr id="68615" name="Text Box 5"/>
          <p:cNvSpPr txBox="1">
            <a:spLocks noChangeArrowheads="1"/>
          </p:cNvSpPr>
          <p:nvPr/>
        </p:nvSpPr>
        <p:spPr bwMode="auto">
          <a:xfrm>
            <a:off x="89098" y="4310918"/>
            <a:ext cx="7313664" cy="203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7564" rIns="95127" bIns="47564"/>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eaLnBrk="1">
              <a:spcBef>
                <a:spcPts val="1274"/>
              </a:spcBef>
              <a:spcAft>
                <a:spcPts val="1055"/>
              </a:spcAft>
            </a:pPr>
            <a:r>
              <a:rPr lang="pt-BR" sz="1100">
                <a:solidFill>
                  <a:srgbClr val="FFFFFF"/>
                </a:solidFill>
                <a:ea typeface="AR PL UMing HK"/>
                <a:cs typeface="AR PL UMing HK"/>
              </a:rPr>
              <a:t>Dispõe sobre as distâncias mínimas entre cultivos comerciais de milho geneticamente modificado e não geneticamente modificado, visando à coexistência entre os sistemas de produção.</a:t>
            </a:r>
          </a:p>
        </p:txBody>
      </p:sp>
      <p:sp>
        <p:nvSpPr>
          <p:cNvPr id="68616" name="Text Box 6"/>
          <p:cNvSpPr txBox="1">
            <a:spLocks noChangeArrowheads="1"/>
          </p:cNvSpPr>
          <p:nvPr/>
        </p:nvSpPr>
        <p:spPr bwMode="auto">
          <a:xfrm>
            <a:off x="975464" y="4625969"/>
            <a:ext cx="4476374" cy="195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27" tIns="47564" rIns="95127" bIns="47564"/>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eaLnBrk="1">
              <a:spcBef>
                <a:spcPts val="1274"/>
              </a:spcBef>
              <a:spcAft>
                <a:spcPts val="1055"/>
              </a:spcAft>
            </a:pPr>
            <a:r>
              <a:rPr lang="pt-BR" sz="1100">
                <a:solidFill>
                  <a:srgbClr val="FFFFFF"/>
                </a:solidFill>
                <a:ea typeface="AR PL UMing HK"/>
                <a:cs typeface="AR PL UMing HK"/>
              </a:rPr>
              <a:t>Dispõe soDispõe sobre as distâncias mínimas entre cultivos comerciais de milho geneticamente modificado e não geneticamente modificado, visando à coexistência entre os sistemas de produção.nte modificado e não geneticamente modificado, visando à coexistência entre os sistemas de produção.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4F98F66B-EDAB-4940-A722-CE4CF00FDD8A}" type="datetimeFigureOut">
              <a:rPr lang="pt-BR" smtClean="0"/>
              <a:t>14/06/2016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336921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F98F66B-EDAB-4940-A722-CE4CF00FDD8A}" type="datetimeFigureOut">
              <a:rPr lang="pt-BR" smtClean="0"/>
              <a:t>14/06/2016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387207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F98F66B-EDAB-4940-A722-CE4CF00FDD8A}" type="datetimeFigureOut">
              <a:rPr lang="pt-BR" smtClean="0"/>
              <a:t>14/06/2016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10736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920" y="185780"/>
            <a:ext cx="8216640" cy="1310538"/>
          </a:xfrm>
        </p:spPr>
        <p:txBody>
          <a:bodyPr/>
          <a:lstStyle/>
          <a:p>
            <a:r>
              <a:rPr lang="pt-BR"/>
              <a:t>Clique para editar o título mestre</a:t>
            </a:r>
          </a:p>
        </p:txBody>
      </p:sp>
      <p:sp>
        <p:nvSpPr>
          <p:cNvPr id="3" name="Rectangle 3"/>
          <p:cNvSpPr>
            <a:spLocks noGrp="1" noChangeArrowheads="1"/>
          </p:cNvSpPr>
          <p:nvPr>
            <p:ph type="dt" idx="10"/>
          </p:nvPr>
        </p:nvSpPr>
        <p:spPr>
          <a:ln/>
        </p:spPr>
        <p:txBody>
          <a:bodyPr/>
          <a:lstStyle>
            <a:lvl1pPr>
              <a:defRPr/>
            </a:lvl1pPr>
          </a:lstStyle>
          <a:p>
            <a:pPr>
              <a:defRPr/>
            </a:pPr>
            <a:endParaRPr lang="pt-BR"/>
          </a:p>
        </p:txBody>
      </p:sp>
      <p:sp>
        <p:nvSpPr>
          <p:cNvPr id="4" name="Rectangle 4"/>
          <p:cNvSpPr>
            <a:spLocks noGrp="1" noChangeArrowheads="1"/>
          </p:cNvSpPr>
          <p:nvPr>
            <p:ph type="ftr" idx="11"/>
          </p:nvPr>
        </p:nvSpPr>
        <p:spPr>
          <a:ln/>
        </p:spPr>
        <p:txBody>
          <a:bodyPr/>
          <a:lstStyle>
            <a:lvl1pPr>
              <a:defRPr/>
            </a:lvl1pPr>
          </a:lstStyle>
          <a:p>
            <a:pPr>
              <a:defRPr/>
            </a:pPr>
            <a:endParaRPr lang="pt-BR"/>
          </a:p>
        </p:txBody>
      </p:sp>
      <p:sp>
        <p:nvSpPr>
          <p:cNvPr id="5" name="Rectangle 5"/>
          <p:cNvSpPr>
            <a:spLocks noGrp="1" noChangeArrowheads="1"/>
          </p:cNvSpPr>
          <p:nvPr>
            <p:ph type="sldNum" idx="12"/>
          </p:nvPr>
        </p:nvSpPr>
        <p:spPr>
          <a:ln/>
        </p:spPr>
        <p:txBody>
          <a:bodyPr/>
          <a:lstStyle>
            <a:lvl1pPr>
              <a:defRPr/>
            </a:lvl1pPr>
          </a:lstStyle>
          <a:p>
            <a:pPr>
              <a:defRPr/>
            </a:pPr>
            <a:fld id="{C9B3C184-5123-474C-BB75-6CDAD42E4E08}" type="slidenum">
              <a:rPr lang="pt-BR"/>
              <a:pPr>
                <a:defRPr/>
              </a:pPr>
              <a:t>‹nº›</a:t>
            </a:fld>
            <a:endParaRPr lang="pt-BR"/>
          </a:p>
        </p:txBody>
      </p:sp>
    </p:spTree>
    <p:extLst>
      <p:ext uri="{BB962C8B-B14F-4D97-AF65-F5344CB8AC3E}">
        <p14:creationId xmlns:p14="http://schemas.microsoft.com/office/powerpoint/2010/main" val="53944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F98F66B-EDAB-4940-A722-CE4CF00FDD8A}" type="datetimeFigureOut">
              <a:rPr lang="pt-BR" smtClean="0"/>
              <a:t>14/06/2016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381713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4F98F66B-EDAB-4940-A722-CE4CF00FDD8A}" type="datetimeFigureOut">
              <a:rPr lang="pt-BR" smtClean="0"/>
              <a:t>14/06/2016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155121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F98F66B-EDAB-4940-A722-CE4CF00FDD8A}" type="datetimeFigureOut">
              <a:rPr lang="pt-BR" smtClean="0"/>
              <a:t>14/06/2016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245861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F98F66B-EDAB-4940-A722-CE4CF00FDD8A}" type="datetimeFigureOut">
              <a:rPr lang="pt-BR" smtClean="0"/>
              <a:t>14/06/2016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109985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4F98F66B-EDAB-4940-A722-CE4CF00FDD8A}" type="datetimeFigureOut">
              <a:rPr lang="pt-BR" smtClean="0"/>
              <a:t>14/06/2016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49690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F98F66B-EDAB-4940-A722-CE4CF00FDD8A}" type="datetimeFigureOut">
              <a:rPr lang="pt-BR" smtClean="0"/>
              <a:t>14/06/2016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64366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F98F66B-EDAB-4940-A722-CE4CF00FDD8A}" type="datetimeFigureOut">
              <a:rPr lang="pt-BR" smtClean="0"/>
              <a:t>14/06/2016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254977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F98F66B-EDAB-4940-A722-CE4CF00FDD8A}" type="datetimeFigureOut">
              <a:rPr lang="pt-BR" smtClean="0"/>
              <a:t>14/06/2016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3E35B23-4522-4166-88B9-C04D19EB3DDD}" type="slidenum">
              <a:rPr lang="pt-BR" smtClean="0"/>
              <a:t>‹nº›</a:t>
            </a:fld>
            <a:endParaRPr lang="pt-BR"/>
          </a:p>
        </p:txBody>
      </p:sp>
    </p:spTree>
    <p:extLst>
      <p:ext uri="{BB962C8B-B14F-4D97-AF65-F5344CB8AC3E}">
        <p14:creationId xmlns:p14="http://schemas.microsoft.com/office/powerpoint/2010/main" val="408697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8F66B-EDAB-4940-A722-CE4CF00FDD8A}" type="datetimeFigureOut">
              <a:rPr lang="pt-BR" smtClean="0"/>
              <a:t>14/06/2016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35B23-4522-4166-88B9-C04D19EB3DDD}" type="slidenum">
              <a:rPr lang="pt-BR" smtClean="0"/>
              <a:t>‹nº›</a:t>
            </a:fld>
            <a:endParaRPr lang="pt-BR"/>
          </a:p>
        </p:txBody>
      </p:sp>
    </p:spTree>
    <p:extLst>
      <p:ext uri="{BB962C8B-B14F-4D97-AF65-F5344CB8AC3E}">
        <p14:creationId xmlns:p14="http://schemas.microsoft.com/office/powerpoint/2010/main" val="98790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embrapa.br/busca-de-noticias/-/noticia/2678142/e-preciso-manejo-para-controlar-plantas-tigueras-mais-resistent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gmwatch.org/news/latest-news/16977-national-academy-of-sciences-gmo-report-fatally-compromised-by-conflicts-of-interest" TargetMode="External"/><Relationship Id="rId2" Type="http://schemas.openxmlformats.org/officeDocument/2006/relationships/hyperlink" Target="http://nas-sites.org/ge-crop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cmbio.gov.br/portal/biodiversidade/unidades-de-conservacao/biomas-brasileiros/cerrado/unidades-de-conservacao-cerrado/2059-apa-do-planalto-central.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ib.org.br/biotecnologia/regulamentacao/ctnbio/eventos-aprovado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1" y="10230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sz="3200" dirty="0">
                <a:solidFill>
                  <a:srgbClr val="003300"/>
                </a:solidFill>
                <a:latin typeface="Arial" pitchFamily="34" charset="0"/>
              </a:rPr>
              <a:t>         </a:t>
            </a:r>
            <a:r>
              <a:rPr lang="pt-BR" sz="3200" dirty="0">
                <a:solidFill>
                  <a:srgbClr val="FFFF00"/>
                </a:solidFill>
                <a:latin typeface="Arial" pitchFamily="34" charset="0"/>
              </a:rPr>
              <a:t>ÁREA LIVRE DE TRANSGÊNICOS</a:t>
            </a:r>
          </a:p>
        </p:txBody>
      </p:sp>
      <p:sp>
        <p:nvSpPr>
          <p:cNvPr id="90116" name="Text Box 4"/>
          <p:cNvSpPr txBox="1">
            <a:spLocks noChangeArrowheads="1"/>
          </p:cNvSpPr>
          <p:nvPr/>
        </p:nvSpPr>
        <p:spPr bwMode="auto">
          <a:xfrm>
            <a:off x="2411413" y="6021288"/>
            <a:ext cx="3911071" cy="646331"/>
          </a:xfrm>
          <a:prstGeom prst="rect">
            <a:avLst/>
          </a:prstGeom>
          <a:solidFill>
            <a:schemeClr val="bg1"/>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dirty="0">
                <a:latin typeface="Verdana" pitchFamily="34" charset="0"/>
              </a:rPr>
              <a:t>Eng. Agr. Dr. Pedro Jovchelevich</a:t>
            </a:r>
          </a:p>
          <a:p>
            <a:r>
              <a:rPr lang="pt-BR" dirty="0">
                <a:latin typeface="Verdana" pitchFamily="34" charset="0"/>
              </a:rPr>
              <a:t>Associação Biodinâmica/AAO</a:t>
            </a:r>
          </a:p>
        </p:txBody>
      </p:sp>
      <p:pic>
        <p:nvPicPr>
          <p:cNvPr id="8195" name="Picture 3" descr="C:\Users\Pedro\Documents\Fotos\abd demetria 2015\DSCN16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28985"/>
            <a:ext cx="9144002" cy="507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45454"/>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395536" y="836712"/>
          <a:ext cx="7786742" cy="4627563"/>
        </p:xfrm>
        <a:graphic>
          <a:graphicData uri="http://schemas.openxmlformats.org/drawingml/2006/table">
            <a:tbl>
              <a:tblPr/>
              <a:tblGrid>
                <a:gridCol w="1256735"/>
                <a:gridCol w="1143157"/>
                <a:gridCol w="828972"/>
                <a:gridCol w="828972"/>
                <a:gridCol w="1085699"/>
                <a:gridCol w="1123914"/>
                <a:gridCol w="1519293"/>
              </a:tblGrid>
              <a:tr h="796540">
                <a:tc rowSpan="2">
                  <a:txBody>
                    <a:bodyPr/>
                    <a:lstStyle/>
                    <a:p>
                      <a:pPr algn="ctr">
                        <a:spcAft>
                          <a:spcPts val="0"/>
                        </a:spcAft>
                      </a:pPr>
                      <a:r>
                        <a:rPr lang="pt-BR" sz="1800" b="1" dirty="0">
                          <a:solidFill>
                            <a:srgbClr val="000000"/>
                          </a:solidFill>
                          <a:latin typeface="Times New Roman"/>
                          <a:ea typeface="Times New Roman"/>
                          <a:cs typeface="Times New Roman"/>
                        </a:rPr>
                        <a:t>Tip</a:t>
                      </a:r>
                      <a:r>
                        <a:rPr lang="pt-BR" sz="1400" b="1" dirty="0">
                          <a:solidFill>
                            <a:srgbClr val="000000"/>
                          </a:solidFill>
                          <a:latin typeface="Times New Roman"/>
                          <a:ea typeface="Times New Roman"/>
                          <a:cs typeface="Times New Roman"/>
                        </a:rPr>
                        <a:t>o de amostra</a:t>
                      </a:r>
                      <a:endParaRPr lang="pt-BR" sz="16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pt-BR" sz="1400" b="1" dirty="0">
                          <a:solidFill>
                            <a:srgbClr val="000000"/>
                          </a:solidFill>
                          <a:latin typeface="Times New Roman"/>
                          <a:ea typeface="Times New Roman"/>
                          <a:cs typeface="Times New Roman"/>
                        </a:rPr>
                        <a:t>Agrotóxicos</a:t>
                      </a:r>
                      <a:endParaRPr lang="pt-BR" sz="16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pt-BR" sz="1400" b="1">
                          <a:solidFill>
                            <a:srgbClr val="000000"/>
                          </a:solidFill>
                          <a:latin typeface="Times New Roman"/>
                          <a:ea typeface="Times New Roman"/>
                          <a:cs typeface="Times New Roman"/>
                        </a:rPr>
                        <a:t>Amostras positivas </a:t>
                      </a:r>
                      <a:endParaRPr lang="pt-BR" sz="16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gridSpan="2">
                  <a:txBody>
                    <a:bodyPr/>
                    <a:lstStyle/>
                    <a:p>
                      <a:pPr algn="ctr">
                        <a:spcAft>
                          <a:spcPts val="0"/>
                        </a:spcAft>
                      </a:pPr>
                      <a:r>
                        <a:rPr lang="pt-BR" sz="1400" b="1">
                          <a:solidFill>
                            <a:srgbClr val="000000"/>
                          </a:solidFill>
                          <a:latin typeface="Times New Roman"/>
                          <a:ea typeface="Times New Roman"/>
                          <a:cs typeface="Times New Roman"/>
                        </a:rPr>
                        <a:t>Médias</a:t>
                      </a:r>
                      <a:endParaRPr lang="pt-BR" sz="16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rowSpan="2">
                  <a:txBody>
                    <a:bodyPr/>
                    <a:lstStyle/>
                    <a:p>
                      <a:pPr algn="ctr">
                        <a:spcAft>
                          <a:spcPts val="0"/>
                        </a:spcAft>
                      </a:pPr>
                      <a:r>
                        <a:rPr lang="pt-BR" sz="1400" b="1">
                          <a:solidFill>
                            <a:srgbClr val="000000"/>
                          </a:solidFill>
                          <a:latin typeface="Times New Roman"/>
                          <a:ea typeface="Times New Roman"/>
                          <a:cs typeface="Times New Roman"/>
                        </a:rPr>
                        <a:t>Intervalo</a:t>
                      </a:r>
                      <a:endParaRPr lang="pt-BR" sz="16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88">
                <a:tc vMerge="1">
                  <a:txBody>
                    <a:bodyPr/>
                    <a:lstStyle/>
                    <a:p>
                      <a:endParaRPr lang="pt-BR"/>
                    </a:p>
                  </a:txBody>
                  <a:tcPr/>
                </a:tc>
                <a:tc vMerge="1">
                  <a:txBody>
                    <a:bodyPr/>
                    <a:lstStyle/>
                    <a:p>
                      <a:endParaRPr lang="pt-BR"/>
                    </a:p>
                  </a:txBody>
                  <a:tcPr/>
                </a:tc>
                <a:tc>
                  <a:txBody>
                    <a:bodyPr/>
                    <a:lstStyle/>
                    <a:p>
                      <a:pPr algn="ctr">
                        <a:spcAft>
                          <a:spcPts val="0"/>
                        </a:spcAft>
                      </a:pPr>
                      <a:r>
                        <a:rPr lang="pt-BR" sz="1400" b="1">
                          <a:solidFill>
                            <a:srgbClr val="000000"/>
                          </a:solidFill>
                          <a:latin typeface="Times New Roman"/>
                          <a:ea typeface="Times New Roman"/>
                          <a:cs typeface="Times New Roman"/>
                        </a:rPr>
                        <a:t>Urbana</a:t>
                      </a:r>
                      <a:endParaRPr lang="pt-BR" sz="16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solidFill>
                            <a:srgbClr val="000000"/>
                          </a:solidFill>
                          <a:latin typeface="Times New Roman"/>
                          <a:ea typeface="Times New Roman"/>
                          <a:cs typeface="Times New Roman"/>
                        </a:rPr>
                        <a:t>Rural</a:t>
                      </a:r>
                      <a:endParaRPr lang="pt-BR" sz="16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solidFill>
                            <a:srgbClr val="000000"/>
                          </a:solidFill>
                          <a:latin typeface="Times New Roman"/>
                          <a:ea typeface="Times New Roman"/>
                          <a:cs typeface="Times New Roman"/>
                        </a:rPr>
                        <a:t>Urbana</a:t>
                      </a:r>
                      <a:endParaRPr lang="pt-BR" sz="16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solidFill>
                            <a:srgbClr val="000000"/>
                          </a:solidFill>
                          <a:latin typeface="Times New Roman"/>
                          <a:ea typeface="Times New Roman"/>
                          <a:cs typeface="Times New Roman"/>
                        </a:rPr>
                        <a:t>Rural</a:t>
                      </a:r>
                      <a:endParaRPr lang="pt-BR" sz="16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pt-BR"/>
                    </a:p>
                  </a:txBody>
                  <a:tcPr/>
                </a:tc>
              </a:tr>
              <a:tr h="550772">
                <a:tc rowSpan="2">
                  <a:txBody>
                    <a:bodyPr/>
                    <a:lstStyle/>
                    <a:p>
                      <a:pPr algn="ctr">
                        <a:spcAft>
                          <a:spcPts val="0"/>
                        </a:spcAft>
                      </a:pPr>
                      <a:r>
                        <a:rPr lang="pt-BR" sz="1400" b="1" dirty="0">
                          <a:solidFill>
                            <a:srgbClr val="000000"/>
                          </a:solidFill>
                          <a:latin typeface="Times New Roman"/>
                          <a:ea typeface="Times New Roman"/>
                          <a:cs typeface="Times New Roman"/>
                        </a:rPr>
                        <a:t>Urina</a:t>
                      </a:r>
                      <a:endParaRPr lang="pt-BR" sz="16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spcAft>
                          <a:spcPts val="0"/>
                        </a:spcAft>
                      </a:pPr>
                      <a:r>
                        <a:rPr lang="pt-BR" sz="1400" b="1" dirty="0" err="1">
                          <a:solidFill>
                            <a:srgbClr val="000000"/>
                          </a:solidFill>
                          <a:latin typeface="Times New Roman"/>
                          <a:ea typeface="Times New Roman"/>
                          <a:cs typeface="Times New Roman"/>
                        </a:rPr>
                        <a:t>Glifosato</a:t>
                      </a:r>
                      <a:r>
                        <a:rPr lang="pt-BR" sz="1400" b="1" dirty="0">
                          <a:solidFill>
                            <a:srgbClr val="000000"/>
                          </a:solidFill>
                          <a:latin typeface="Times New Roman"/>
                          <a:ea typeface="Times New Roman"/>
                          <a:cs typeface="Times New Roman"/>
                        </a:rPr>
                        <a:t> </a:t>
                      </a:r>
                      <a:endParaRPr lang="pt-BR" sz="16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35</a:t>
                      </a:r>
                      <a:endParaRPr lang="pt-BR" sz="1600" b="1"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35</a:t>
                      </a:r>
                      <a:endParaRPr lang="pt-BR" sz="1600" b="1"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1,07</a:t>
                      </a:r>
                      <a:endParaRPr lang="pt-BR" sz="1600" b="1"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1,92</a:t>
                      </a:r>
                      <a:endParaRPr lang="pt-BR" sz="1600" b="1"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0,41 - 22,31 </a:t>
                      </a:r>
                      <a:r>
                        <a:rPr lang="pt-BR" sz="1400" b="1" dirty="0" err="1">
                          <a:solidFill>
                            <a:srgbClr val="000000"/>
                          </a:solidFill>
                          <a:latin typeface="Times New Roman"/>
                          <a:ea typeface="Times New Roman"/>
                          <a:cs typeface="Times New Roman"/>
                        </a:rPr>
                        <a:t>ppb</a:t>
                      </a:r>
                      <a:endParaRPr lang="pt-BR" sz="1600" b="1"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558991">
                <a:tc vMerge="1">
                  <a:txBody>
                    <a:bodyPr/>
                    <a:lstStyle/>
                    <a:p>
                      <a:endParaRPr lang="pt-BR"/>
                    </a:p>
                  </a:txBody>
                  <a:tcPr/>
                </a:tc>
                <a:tc>
                  <a:txBody>
                    <a:bodyPr/>
                    <a:lstStyle/>
                    <a:p>
                      <a:pPr algn="ctr">
                        <a:spcAft>
                          <a:spcPts val="0"/>
                        </a:spcAft>
                      </a:pPr>
                      <a:r>
                        <a:rPr lang="pt-BR" sz="1400" b="1" dirty="0" err="1">
                          <a:solidFill>
                            <a:srgbClr val="000000"/>
                          </a:solidFill>
                          <a:latin typeface="Times New Roman"/>
                          <a:ea typeface="Times New Roman"/>
                          <a:cs typeface="Times New Roman"/>
                        </a:rPr>
                        <a:t>Piretróides</a:t>
                      </a:r>
                      <a:r>
                        <a:rPr lang="pt-BR" sz="1400" b="1" dirty="0">
                          <a:solidFill>
                            <a:srgbClr val="000000"/>
                          </a:solidFill>
                          <a:latin typeface="Times New Roman"/>
                          <a:ea typeface="Times New Roman"/>
                          <a:cs typeface="Times New Roman"/>
                        </a:rPr>
                        <a:t> </a:t>
                      </a:r>
                      <a:endParaRPr lang="pt-BR" sz="1600" dirty="0">
                        <a:latin typeface="Times New Roman"/>
                        <a:ea typeface="Times New Roman"/>
                        <a:cs typeface="Times New Roman"/>
                      </a:endParaRPr>
                    </a:p>
                  </a:txBody>
                  <a:tcPr marL="44450" marR="44450" marT="0" marB="0" anchor="ctr">
                    <a:lnL>
                      <a:noFill/>
                    </a:lnL>
                    <a:lnR>
                      <a:noFill/>
                    </a:lnR>
                    <a:lnT>
                      <a:noFill/>
                    </a:lnT>
                    <a:lnB>
                      <a:noFill/>
                    </a:lnB>
                    <a:solidFill>
                      <a:schemeClr val="accent4">
                        <a:lumMod val="40000"/>
                        <a:lumOff val="6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35</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4">
                        <a:lumMod val="40000"/>
                        <a:lumOff val="6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34</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4">
                        <a:lumMod val="40000"/>
                        <a:lumOff val="6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4,20</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4">
                        <a:lumMod val="40000"/>
                        <a:lumOff val="6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2,30</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4">
                        <a:lumMod val="40000"/>
                        <a:lumOff val="6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0,21 - 5,05 </a:t>
                      </a:r>
                      <a:r>
                        <a:rPr lang="pt-BR" sz="1400" b="1" dirty="0" err="1">
                          <a:solidFill>
                            <a:srgbClr val="000000"/>
                          </a:solidFill>
                          <a:latin typeface="Times New Roman"/>
                          <a:ea typeface="Times New Roman"/>
                          <a:cs typeface="Times New Roman"/>
                        </a:rPr>
                        <a:t>ng</a:t>
                      </a:r>
                      <a:r>
                        <a:rPr lang="pt-BR" sz="1400" b="1" dirty="0">
                          <a:solidFill>
                            <a:srgbClr val="000000"/>
                          </a:solidFill>
                          <a:latin typeface="Times New Roman"/>
                          <a:ea typeface="Times New Roman"/>
                          <a:cs typeface="Times New Roman"/>
                        </a:rPr>
                        <a:t>/ml</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4">
                        <a:lumMod val="40000"/>
                        <a:lumOff val="60000"/>
                      </a:schemeClr>
                    </a:solidFill>
                  </a:tcPr>
                </a:tc>
              </a:tr>
              <a:tr h="465068">
                <a:tc rowSpan="5">
                  <a:txBody>
                    <a:bodyPr/>
                    <a:lstStyle/>
                    <a:p>
                      <a:pPr algn="ctr">
                        <a:spcAft>
                          <a:spcPts val="0"/>
                        </a:spcAft>
                      </a:pPr>
                      <a:r>
                        <a:rPr lang="pt-BR" sz="1400" b="1" dirty="0">
                          <a:solidFill>
                            <a:srgbClr val="000000"/>
                          </a:solidFill>
                          <a:latin typeface="Times New Roman"/>
                          <a:ea typeface="Times New Roman"/>
                          <a:cs typeface="Times New Roman"/>
                        </a:rPr>
                        <a:t>Sangue</a:t>
                      </a:r>
                      <a:endParaRPr lang="pt-BR" sz="16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pt-BR" sz="1400" b="1" dirty="0" err="1">
                          <a:solidFill>
                            <a:srgbClr val="000000"/>
                          </a:solidFill>
                          <a:latin typeface="Times New Roman"/>
                          <a:ea typeface="Times New Roman"/>
                          <a:cs typeface="Times New Roman"/>
                        </a:rPr>
                        <a:t>Aldrin</a:t>
                      </a:r>
                      <a:endParaRPr lang="pt-BR" sz="1600"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4</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0,25</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0,7 -4,41 </a:t>
                      </a:r>
                      <a:r>
                        <a:rPr lang="pt-BR" sz="1400" b="1" dirty="0" err="1">
                          <a:solidFill>
                            <a:srgbClr val="000000"/>
                          </a:solidFill>
                          <a:latin typeface="Times New Roman"/>
                          <a:ea typeface="Times New Roman"/>
                          <a:cs typeface="Times New Roman"/>
                        </a:rPr>
                        <a:t>ng</a:t>
                      </a:r>
                      <a:r>
                        <a:rPr lang="pt-BR" sz="1400" b="1" dirty="0">
                          <a:solidFill>
                            <a:srgbClr val="000000"/>
                          </a:solidFill>
                          <a:latin typeface="Times New Roman"/>
                          <a:ea typeface="Times New Roman"/>
                          <a:cs typeface="Times New Roman"/>
                        </a:rPr>
                        <a:t>/ml</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r>
              <a:tr h="550772">
                <a:tc vMerge="1">
                  <a:txBody>
                    <a:bodyPr/>
                    <a:lstStyle/>
                    <a:p>
                      <a:endParaRPr lang="pt-BR"/>
                    </a:p>
                  </a:txBody>
                  <a:tcPr/>
                </a:tc>
                <a:tc>
                  <a:txBody>
                    <a:bodyPr/>
                    <a:lstStyle/>
                    <a:p>
                      <a:pPr algn="ctr">
                        <a:spcAft>
                          <a:spcPts val="0"/>
                        </a:spcAft>
                      </a:pPr>
                      <a:r>
                        <a:rPr lang="pt-BR" sz="1400" b="1" dirty="0">
                          <a:solidFill>
                            <a:srgbClr val="000000"/>
                          </a:solidFill>
                          <a:latin typeface="Times New Roman"/>
                          <a:ea typeface="Times New Roman"/>
                          <a:cs typeface="Times New Roman"/>
                        </a:rPr>
                        <a:t>p,</a:t>
                      </a:r>
                      <a:r>
                        <a:rPr lang="pt-BR" sz="1400" b="1" dirty="0" err="1">
                          <a:solidFill>
                            <a:srgbClr val="000000"/>
                          </a:solidFill>
                          <a:latin typeface="Times New Roman"/>
                          <a:ea typeface="Times New Roman"/>
                          <a:cs typeface="Times New Roman"/>
                        </a:rPr>
                        <a:t>p'DDE</a:t>
                      </a:r>
                      <a:endParaRPr lang="pt-BR" sz="1600"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18</a:t>
                      </a:r>
                      <a:endParaRPr lang="pt-BR" sz="1600" b="1">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24</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2,35</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2,60</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0,16 - 16,91 </a:t>
                      </a:r>
                      <a:r>
                        <a:rPr lang="pt-BR" sz="1400" b="1" dirty="0" err="1">
                          <a:solidFill>
                            <a:srgbClr val="000000"/>
                          </a:solidFill>
                          <a:latin typeface="Times New Roman"/>
                          <a:ea typeface="Times New Roman"/>
                          <a:cs typeface="Times New Roman"/>
                        </a:rPr>
                        <a:t>ng</a:t>
                      </a:r>
                      <a:r>
                        <a:rPr lang="pt-BR" sz="1400" b="1" dirty="0">
                          <a:solidFill>
                            <a:srgbClr val="000000"/>
                          </a:solidFill>
                          <a:latin typeface="Times New Roman"/>
                          <a:ea typeface="Times New Roman"/>
                          <a:cs typeface="Times New Roman"/>
                        </a:rPr>
                        <a:t>/ml</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r>
              <a:tr h="550772">
                <a:tc vMerge="1">
                  <a:txBody>
                    <a:bodyPr/>
                    <a:lstStyle/>
                    <a:p>
                      <a:endParaRPr lang="pt-BR"/>
                    </a:p>
                  </a:txBody>
                  <a:tcPr/>
                </a:tc>
                <a:tc>
                  <a:txBody>
                    <a:bodyPr/>
                    <a:lstStyle/>
                    <a:p>
                      <a:pPr algn="ctr">
                        <a:spcAft>
                          <a:spcPts val="0"/>
                        </a:spcAft>
                      </a:pPr>
                      <a:r>
                        <a:rPr lang="pt-BR" sz="1400" b="1" dirty="0">
                          <a:solidFill>
                            <a:srgbClr val="000000"/>
                          </a:solidFill>
                          <a:latin typeface="Times New Roman"/>
                          <a:ea typeface="Times New Roman"/>
                          <a:cs typeface="Times New Roman"/>
                        </a:rPr>
                        <a:t>o,</a:t>
                      </a:r>
                      <a:r>
                        <a:rPr lang="pt-BR" sz="1400" b="1" dirty="0" err="1">
                          <a:solidFill>
                            <a:srgbClr val="000000"/>
                          </a:solidFill>
                          <a:latin typeface="Times New Roman"/>
                          <a:ea typeface="Times New Roman"/>
                          <a:cs typeface="Times New Roman"/>
                        </a:rPr>
                        <a:t>p'DDT</a:t>
                      </a:r>
                      <a:endParaRPr lang="pt-BR" sz="1600"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1</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0,01</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0,4 </a:t>
                      </a:r>
                      <a:r>
                        <a:rPr lang="pt-BR" sz="1400" b="1" dirty="0" err="1">
                          <a:solidFill>
                            <a:srgbClr val="000000"/>
                          </a:solidFill>
                          <a:latin typeface="Times New Roman"/>
                          <a:ea typeface="Times New Roman"/>
                          <a:cs typeface="Times New Roman"/>
                        </a:rPr>
                        <a:t>ng</a:t>
                      </a:r>
                      <a:r>
                        <a:rPr lang="pt-BR" sz="1400" b="1" dirty="0">
                          <a:solidFill>
                            <a:srgbClr val="000000"/>
                          </a:solidFill>
                          <a:latin typeface="Times New Roman"/>
                          <a:ea typeface="Times New Roman"/>
                          <a:cs typeface="Times New Roman"/>
                        </a:rPr>
                        <a:t>/ml</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r>
              <a:tr h="399530">
                <a:tc vMerge="1">
                  <a:txBody>
                    <a:bodyPr/>
                    <a:lstStyle/>
                    <a:p>
                      <a:endParaRPr lang="pt-BR"/>
                    </a:p>
                  </a:txBody>
                  <a:tcPr/>
                </a:tc>
                <a:tc>
                  <a:txBody>
                    <a:bodyPr/>
                    <a:lstStyle/>
                    <a:p>
                      <a:pPr algn="ctr">
                        <a:spcAft>
                          <a:spcPts val="0"/>
                        </a:spcAft>
                      </a:pPr>
                      <a:r>
                        <a:rPr lang="pt-BR" sz="1400" b="1">
                          <a:solidFill>
                            <a:srgbClr val="000000"/>
                          </a:solidFill>
                          <a:latin typeface="Times New Roman"/>
                          <a:ea typeface="Times New Roman"/>
                          <a:cs typeface="Times New Roman"/>
                        </a:rPr>
                        <a:t>p,p'DDT</a:t>
                      </a:r>
                      <a:endParaRPr lang="pt-BR" sz="160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a:t>
                      </a:r>
                      <a:endParaRPr lang="pt-BR" sz="1600" b="1">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5</a:t>
                      </a:r>
                      <a:endParaRPr lang="pt-BR" sz="1600" b="1">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a:t>
                      </a:r>
                      <a:endParaRPr lang="pt-BR" sz="1600" b="1">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0,13</a:t>
                      </a:r>
                      <a:endParaRPr lang="pt-BR" sz="1600" b="1">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0,48 - 1,65 </a:t>
                      </a:r>
                      <a:r>
                        <a:rPr lang="pt-BR" sz="1400" b="1" dirty="0" err="1">
                          <a:solidFill>
                            <a:srgbClr val="000000"/>
                          </a:solidFill>
                          <a:latin typeface="Times New Roman"/>
                          <a:ea typeface="Times New Roman"/>
                          <a:cs typeface="Times New Roman"/>
                        </a:rPr>
                        <a:t>ng</a:t>
                      </a:r>
                      <a:r>
                        <a:rPr lang="pt-BR" sz="1400" b="1" dirty="0">
                          <a:solidFill>
                            <a:srgbClr val="000000"/>
                          </a:solidFill>
                          <a:latin typeface="Times New Roman"/>
                          <a:ea typeface="Times New Roman"/>
                          <a:cs typeface="Times New Roman"/>
                        </a:rPr>
                        <a:t>/ml</a:t>
                      </a:r>
                      <a:endParaRPr lang="pt-BR" sz="1600" b="1" dirty="0">
                        <a:latin typeface="Times New Roman"/>
                        <a:ea typeface="Times New Roman"/>
                        <a:cs typeface="Times New Roman"/>
                      </a:endParaRPr>
                    </a:p>
                  </a:txBody>
                  <a:tcPr marL="44450" marR="44450" marT="0" marB="0" anchor="ctr">
                    <a:lnL>
                      <a:noFill/>
                    </a:lnL>
                    <a:lnR>
                      <a:noFill/>
                    </a:lnR>
                    <a:lnT>
                      <a:noFill/>
                    </a:lnT>
                    <a:lnB>
                      <a:noFill/>
                    </a:lnB>
                    <a:solidFill>
                      <a:schemeClr val="accent6">
                        <a:lumMod val="20000"/>
                        <a:lumOff val="80000"/>
                      </a:schemeClr>
                    </a:solidFill>
                  </a:tcPr>
                </a:tc>
              </a:tr>
              <a:tr h="399530">
                <a:tc vMerge="1">
                  <a:txBody>
                    <a:bodyPr/>
                    <a:lstStyle/>
                    <a:p>
                      <a:endParaRPr lang="pt-BR"/>
                    </a:p>
                  </a:txBody>
                  <a:tcPr/>
                </a:tc>
                <a:tc>
                  <a:txBody>
                    <a:bodyPr/>
                    <a:lstStyle/>
                    <a:p>
                      <a:pPr algn="ctr">
                        <a:spcAft>
                          <a:spcPts val="0"/>
                        </a:spcAft>
                      </a:pPr>
                      <a:r>
                        <a:rPr lang="pt-BR" sz="1400" b="1">
                          <a:solidFill>
                            <a:srgbClr val="000000"/>
                          </a:solidFill>
                          <a:latin typeface="Times New Roman"/>
                          <a:ea typeface="Times New Roman"/>
                          <a:cs typeface="Times New Roman"/>
                        </a:rPr>
                        <a:t>Mirex</a:t>
                      </a:r>
                      <a:endParaRPr lang="pt-BR" sz="16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2</a:t>
                      </a:r>
                      <a:endParaRPr lang="pt-BR" sz="1600" b="1">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16</a:t>
                      </a:r>
                      <a:endParaRPr lang="pt-BR" sz="1600" b="1">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0,10</a:t>
                      </a:r>
                      <a:endParaRPr lang="pt-BR" sz="1600" b="1">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spcAft>
                          <a:spcPts val="0"/>
                        </a:spcAft>
                      </a:pPr>
                      <a:r>
                        <a:rPr lang="pt-BR" sz="1400" b="1">
                          <a:solidFill>
                            <a:srgbClr val="000000"/>
                          </a:solidFill>
                          <a:latin typeface="Times New Roman"/>
                          <a:ea typeface="Times New Roman"/>
                          <a:cs typeface="Times New Roman"/>
                        </a:rPr>
                        <a:t>0,50</a:t>
                      </a:r>
                      <a:endParaRPr lang="pt-BR" sz="1600" b="1">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spcAft>
                          <a:spcPts val="0"/>
                        </a:spcAft>
                      </a:pPr>
                      <a:r>
                        <a:rPr lang="pt-BR" sz="1400" b="1" dirty="0">
                          <a:solidFill>
                            <a:srgbClr val="000000"/>
                          </a:solidFill>
                          <a:latin typeface="Times New Roman"/>
                          <a:ea typeface="Times New Roman"/>
                          <a:cs typeface="Times New Roman"/>
                        </a:rPr>
                        <a:t>0,31 - 4,34 </a:t>
                      </a:r>
                      <a:r>
                        <a:rPr lang="pt-BR" sz="1400" b="1" dirty="0" err="1">
                          <a:solidFill>
                            <a:srgbClr val="000000"/>
                          </a:solidFill>
                          <a:latin typeface="Times New Roman"/>
                          <a:ea typeface="Times New Roman"/>
                          <a:cs typeface="Times New Roman"/>
                        </a:rPr>
                        <a:t>ng</a:t>
                      </a:r>
                      <a:r>
                        <a:rPr lang="pt-BR" sz="1400" b="1" dirty="0">
                          <a:solidFill>
                            <a:srgbClr val="000000"/>
                          </a:solidFill>
                          <a:latin typeface="Times New Roman"/>
                          <a:ea typeface="Times New Roman"/>
                          <a:cs typeface="Times New Roman"/>
                        </a:rPr>
                        <a:t>/ml</a:t>
                      </a:r>
                      <a:endParaRPr lang="pt-BR" sz="1600" b="1"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43067" name="Rectangle 1"/>
          <p:cNvSpPr>
            <a:spLocks noChangeArrowheads="1"/>
          </p:cNvSpPr>
          <p:nvPr/>
        </p:nvSpPr>
        <p:spPr bwMode="auto">
          <a:xfrm>
            <a:off x="0" y="77113"/>
            <a:ext cx="9467528" cy="861774"/>
          </a:xfrm>
          <a:prstGeom prst="rect">
            <a:avLst/>
          </a:prstGeom>
          <a:noFill/>
          <a:ln w="9525">
            <a:noFill/>
            <a:miter lim="800000"/>
            <a:headEnd/>
            <a:tailEnd/>
          </a:ln>
        </p:spPr>
        <p:txBody>
          <a:bodyPr wrap="square" anchor="ctr">
            <a:spAutoFit/>
          </a:bodyPr>
          <a:lstStyle/>
          <a:p>
            <a:r>
              <a:rPr lang="pt-BR" sz="1600" b="1" dirty="0">
                <a:cs typeface="Times New Roman" pitchFamily="18" charset="0"/>
              </a:rPr>
              <a:t> Resultados das análises de resíduos de agrotóxicos </a:t>
            </a:r>
            <a:r>
              <a:rPr lang="pt-BR" sz="1600" b="1" dirty="0" smtClean="0">
                <a:cs typeface="Times New Roman" pitchFamily="18" charset="0"/>
              </a:rPr>
              <a:t>em </a:t>
            </a:r>
            <a:r>
              <a:rPr lang="pt-BR" sz="1600" b="1" dirty="0">
                <a:cs typeface="Times New Roman" pitchFamily="18" charset="0"/>
              </a:rPr>
              <a:t>exames de urina e sangue </a:t>
            </a:r>
            <a:r>
              <a:rPr lang="pt-BR" sz="1600" b="1" dirty="0" smtClean="0">
                <a:cs typeface="Times New Roman" pitchFamily="18" charset="0"/>
              </a:rPr>
              <a:t>de professores </a:t>
            </a:r>
          </a:p>
          <a:p>
            <a:r>
              <a:rPr lang="pt-BR" sz="1600" b="1" dirty="0" smtClean="0">
                <a:cs typeface="Times New Roman" pitchFamily="18" charset="0"/>
              </a:rPr>
              <a:t>urbanos e </a:t>
            </a:r>
            <a:r>
              <a:rPr lang="pt-BR" sz="1600" b="1" dirty="0">
                <a:cs typeface="Times New Roman" pitchFamily="18" charset="0"/>
              </a:rPr>
              <a:t>rurais de Lucas do Rio Verde MT </a:t>
            </a:r>
            <a:r>
              <a:rPr lang="pt-BR" sz="1600" b="1" dirty="0" smtClean="0">
                <a:cs typeface="Times New Roman" pitchFamily="18" charset="0"/>
              </a:rPr>
              <a:t>. Amostras colhidas </a:t>
            </a:r>
            <a:r>
              <a:rPr lang="pt-BR" sz="1600" b="1" dirty="0">
                <a:cs typeface="Times New Roman" pitchFamily="18" charset="0"/>
              </a:rPr>
              <a:t>em </a:t>
            </a:r>
            <a:r>
              <a:rPr lang="pt-BR" sz="1600" b="1" dirty="0" smtClean="0">
                <a:cs typeface="Times New Roman" pitchFamily="18" charset="0"/>
              </a:rPr>
              <a:t>mar.2010;   N </a:t>
            </a:r>
            <a:r>
              <a:rPr lang="pt-BR" sz="1600" b="1" dirty="0">
                <a:cs typeface="Times New Roman" pitchFamily="18" charset="0"/>
              </a:rPr>
              <a:t>total de amostras: 79;     </a:t>
            </a:r>
            <a:r>
              <a:rPr lang="pt-BR" sz="1600" b="1" dirty="0" smtClean="0">
                <a:cs typeface="Times New Roman" pitchFamily="18" charset="0"/>
              </a:rPr>
              <a:t> </a:t>
            </a:r>
            <a:endParaRPr lang="pt-BR" sz="1600" dirty="0"/>
          </a:p>
          <a:p>
            <a:pPr eaLnBrk="0" hangingPunct="0"/>
            <a:endParaRPr lang="pt-BR" dirty="0"/>
          </a:p>
        </p:txBody>
      </p:sp>
      <p:sp>
        <p:nvSpPr>
          <p:cNvPr id="43068" name="CaixaDeTexto 4"/>
          <p:cNvSpPr txBox="1">
            <a:spLocks noChangeArrowheads="1"/>
          </p:cNvSpPr>
          <p:nvPr/>
        </p:nvSpPr>
        <p:spPr bwMode="auto">
          <a:xfrm>
            <a:off x="1" y="5661248"/>
            <a:ext cx="9514166" cy="1384995"/>
          </a:xfrm>
          <a:prstGeom prst="rect">
            <a:avLst/>
          </a:prstGeom>
          <a:noFill/>
          <a:ln w="9525">
            <a:noFill/>
            <a:miter lim="800000"/>
            <a:headEnd/>
            <a:tailEnd/>
          </a:ln>
        </p:spPr>
        <p:txBody>
          <a:bodyPr wrap="square">
            <a:spAutoFit/>
          </a:bodyPr>
          <a:lstStyle/>
          <a:p>
            <a:r>
              <a:rPr lang="pt-BR" sz="1400" b="1" dirty="0">
                <a:latin typeface="Calibri" pitchFamily="34" charset="0"/>
              </a:rPr>
              <a:t>Métodos:   </a:t>
            </a:r>
            <a:r>
              <a:rPr lang="pt-BR" sz="1400" b="1" dirty="0" err="1">
                <a:latin typeface="Calibri" pitchFamily="34" charset="0"/>
              </a:rPr>
              <a:t>glifosato</a:t>
            </a:r>
            <a:r>
              <a:rPr lang="pt-BR" sz="1400" b="1" dirty="0">
                <a:latin typeface="Calibri" pitchFamily="34" charset="0"/>
              </a:rPr>
              <a:t> na urina por Elisa, </a:t>
            </a:r>
            <a:r>
              <a:rPr lang="pt-BR" sz="1400" b="1" dirty="0" err="1">
                <a:latin typeface="Calibri" pitchFamily="34" charset="0"/>
              </a:rPr>
              <a:t>piretróide</a:t>
            </a:r>
            <a:r>
              <a:rPr lang="pt-BR" sz="1400" b="1" dirty="0">
                <a:latin typeface="Calibri" pitchFamily="34" charset="0"/>
              </a:rPr>
              <a:t> na urina por cromatografia e clorados no sangue por cromatografia</a:t>
            </a:r>
          </a:p>
          <a:p>
            <a:r>
              <a:rPr lang="pt-BR" sz="1400" b="1" dirty="0">
                <a:latin typeface="Calibri" pitchFamily="34" charset="0"/>
              </a:rPr>
              <a:t>Estudos: </a:t>
            </a:r>
            <a:r>
              <a:rPr lang="pt-BR" sz="1400" b="1" dirty="0" smtClean="0">
                <a:latin typeface="Calibri" pitchFamily="34" charset="0"/>
              </a:rPr>
              <a:t> até 0,32</a:t>
            </a:r>
            <a:r>
              <a:rPr lang="pt-BR" sz="1400" b="1" dirty="0" err="1" smtClean="0">
                <a:latin typeface="Calibri" pitchFamily="34" charset="0"/>
              </a:rPr>
              <a:t>ng</a:t>
            </a:r>
            <a:r>
              <a:rPr lang="pt-BR" sz="1400" b="1" dirty="0" smtClean="0">
                <a:latin typeface="Calibri" pitchFamily="34" charset="0"/>
              </a:rPr>
              <a:t>/ml </a:t>
            </a:r>
            <a:r>
              <a:rPr lang="pt-BR" sz="1400" b="1" dirty="0">
                <a:latin typeface="Calibri" pitchFamily="34" charset="0"/>
              </a:rPr>
              <a:t>de </a:t>
            </a:r>
            <a:r>
              <a:rPr lang="pt-BR" sz="1400" b="1" dirty="0" err="1">
                <a:latin typeface="Calibri" pitchFamily="34" charset="0"/>
              </a:rPr>
              <a:t>piretróide</a:t>
            </a:r>
            <a:r>
              <a:rPr lang="pt-BR" sz="1400" b="1" dirty="0">
                <a:latin typeface="Calibri" pitchFamily="34" charset="0"/>
              </a:rPr>
              <a:t> na urina e 2ng /ml de OC no plasma em população não </a:t>
            </a:r>
            <a:r>
              <a:rPr lang="pt-BR" sz="1400" b="1" dirty="0" smtClean="0">
                <a:latin typeface="Calibri" pitchFamily="34" charset="0"/>
              </a:rPr>
              <a:t>expostas.</a:t>
            </a:r>
          </a:p>
          <a:p>
            <a:endParaRPr lang="pt-BR" sz="1400" b="1" dirty="0" smtClean="0">
              <a:latin typeface="Calibri" pitchFamily="34" charset="0"/>
            </a:endParaRPr>
          </a:p>
          <a:p>
            <a:r>
              <a:rPr lang="pt-BR" sz="1400" b="1" dirty="0" smtClean="0">
                <a:latin typeface="Calibri" pitchFamily="34" charset="0"/>
              </a:rPr>
              <a:t>Fonte:  </a:t>
            </a:r>
            <a:r>
              <a:rPr lang="en-US" sz="1400" b="1" dirty="0" smtClean="0">
                <a:cs typeface="Times New Roman" pitchFamily="18" charset="0"/>
              </a:rPr>
              <a:t>Belo, Pignati, </a:t>
            </a:r>
            <a:r>
              <a:rPr lang="en-US" sz="1400" b="1" dirty="0" err="1" smtClean="0">
                <a:cs typeface="Times New Roman" pitchFamily="18" charset="0"/>
              </a:rPr>
              <a:t>Dores</a:t>
            </a:r>
            <a:r>
              <a:rPr lang="en-US" sz="1400" b="1" dirty="0" smtClean="0">
                <a:cs typeface="Times New Roman" pitchFamily="18" charset="0"/>
              </a:rPr>
              <a:t>, </a:t>
            </a:r>
            <a:r>
              <a:rPr lang="en-US" sz="1400" b="1" dirty="0" err="1" smtClean="0">
                <a:cs typeface="Times New Roman" pitchFamily="18" charset="0"/>
              </a:rPr>
              <a:t>Moreira</a:t>
            </a:r>
            <a:r>
              <a:rPr lang="en-US" sz="1400" b="1" dirty="0" smtClean="0">
                <a:cs typeface="Times New Roman" pitchFamily="18" charset="0"/>
              </a:rPr>
              <a:t>, Peres. </a:t>
            </a:r>
            <a:r>
              <a:rPr lang="en-US" sz="1400" b="1" dirty="0" err="1" smtClean="0">
                <a:cs typeface="Times New Roman" pitchFamily="18" charset="0"/>
              </a:rPr>
              <a:t>Uso</a:t>
            </a:r>
            <a:r>
              <a:rPr lang="en-US" sz="1400" b="1" dirty="0" smtClean="0">
                <a:cs typeface="Times New Roman" pitchFamily="18" charset="0"/>
              </a:rPr>
              <a:t> de </a:t>
            </a:r>
            <a:r>
              <a:rPr lang="en-US" sz="1400" b="1" dirty="0" err="1" smtClean="0">
                <a:cs typeface="Times New Roman" pitchFamily="18" charset="0"/>
              </a:rPr>
              <a:t>agrotóxicos</a:t>
            </a:r>
            <a:r>
              <a:rPr lang="en-US" sz="1400" b="1" dirty="0" smtClean="0">
                <a:cs typeface="Times New Roman" pitchFamily="18" charset="0"/>
              </a:rPr>
              <a:t> </a:t>
            </a:r>
            <a:r>
              <a:rPr lang="en-US" sz="1400" b="1" dirty="0" err="1" smtClean="0">
                <a:cs typeface="Times New Roman" pitchFamily="18" charset="0"/>
              </a:rPr>
              <a:t>na</a:t>
            </a:r>
            <a:r>
              <a:rPr lang="en-US" sz="1400" b="1" dirty="0" smtClean="0">
                <a:cs typeface="Times New Roman" pitchFamily="18" charset="0"/>
              </a:rPr>
              <a:t> </a:t>
            </a:r>
            <a:r>
              <a:rPr lang="en-US" sz="1400" b="1" dirty="0" err="1" smtClean="0">
                <a:cs typeface="Times New Roman" pitchFamily="18" charset="0"/>
              </a:rPr>
              <a:t>produção</a:t>
            </a:r>
            <a:r>
              <a:rPr lang="en-US" sz="1400" b="1" dirty="0" smtClean="0">
                <a:cs typeface="Times New Roman" pitchFamily="18" charset="0"/>
              </a:rPr>
              <a:t> de </a:t>
            </a:r>
            <a:r>
              <a:rPr lang="en-US" sz="1400" b="1" dirty="0" err="1" smtClean="0">
                <a:cs typeface="Times New Roman" pitchFamily="18" charset="0"/>
              </a:rPr>
              <a:t>soja</a:t>
            </a:r>
            <a:r>
              <a:rPr lang="en-US" sz="1400" b="1" dirty="0" smtClean="0">
                <a:cs typeface="Times New Roman" pitchFamily="18" charset="0"/>
              </a:rPr>
              <a:t> no MT: um </a:t>
            </a:r>
            <a:r>
              <a:rPr lang="en-US" sz="1400" b="1" dirty="0" err="1" smtClean="0">
                <a:cs typeface="Times New Roman" pitchFamily="18" charset="0"/>
              </a:rPr>
              <a:t>estudo</a:t>
            </a:r>
            <a:r>
              <a:rPr lang="en-US" sz="1400" b="1" dirty="0" smtClean="0">
                <a:cs typeface="Times New Roman" pitchFamily="18" charset="0"/>
              </a:rPr>
              <a:t> </a:t>
            </a:r>
            <a:r>
              <a:rPr lang="en-US" sz="1400" b="1" dirty="0" err="1" smtClean="0">
                <a:cs typeface="Times New Roman" pitchFamily="18" charset="0"/>
              </a:rPr>
              <a:t>preliminar</a:t>
            </a:r>
            <a:r>
              <a:rPr lang="en-US" sz="1400" b="1" dirty="0" smtClean="0">
                <a:cs typeface="Times New Roman" pitchFamily="18" charset="0"/>
              </a:rPr>
              <a:t> de </a:t>
            </a:r>
            <a:r>
              <a:rPr lang="en-US" sz="1400" b="1" dirty="0" err="1" smtClean="0">
                <a:cs typeface="Times New Roman" pitchFamily="18" charset="0"/>
              </a:rPr>
              <a:t>riscos</a:t>
            </a:r>
            <a:r>
              <a:rPr lang="en-US" sz="1400" b="1" dirty="0" smtClean="0">
                <a:cs typeface="Times New Roman" pitchFamily="18" charset="0"/>
              </a:rPr>
              <a:t> </a:t>
            </a:r>
            <a:r>
              <a:rPr lang="en-US" sz="1400" b="1" dirty="0" err="1" smtClean="0">
                <a:cs typeface="Times New Roman" pitchFamily="18" charset="0"/>
              </a:rPr>
              <a:t>ocupacionais</a:t>
            </a:r>
            <a:r>
              <a:rPr lang="en-US" sz="1400" b="1" dirty="0" smtClean="0">
                <a:cs typeface="Times New Roman" pitchFamily="18" charset="0"/>
              </a:rPr>
              <a:t> e </a:t>
            </a:r>
            <a:r>
              <a:rPr lang="en-US" sz="1400" b="1" dirty="0" err="1" smtClean="0">
                <a:cs typeface="Times New Roman" pitchFamily="18" charset="0"/>
              </a:rPr>
              <a:t>ambientais</a:t>
            </a:r>
            <a:r>
              <a:rPr lang="en-US" sz="1400" b="1" dirty="0" smtClean="0">
                <a:cs typeface="Times New Roman" pitchFamily="18" charset="0"/>
              </a:rPr>
              <a:t>. </a:t>
            </a:r>
            <a:r>
              <a:rPr lang="en-US" sz="1400" b="1" dirty="0" err="1" smtClean="0">
                <a:cs typeface="Times New Roman" pitchFamily="18" charset="0"/>
              </a:rPr>
              <a:t>Rev.bras.saúde</a:t>
            </a:r>
            <a:r>
              <a:rPr lang="en-US" sz="1400" b="1" dirty="0" smtClean="0">
                <a:cs typeface="Times New Roman" pitchFamily="18" charset="0"/>
              </a:rPr>
              <a:t> </a:t>
            </a:r>
            <a:r>
              <a:rPr lang="en-US" sz="1400" b="1" dirty="0" err="1" smtClean="0">
                <a:cs typeface="Times New Roman" pitchFamily="18" charset="0"/>
              </a:rPr>
              <a:t>ocup</a:t>
            </a:r>
            <a:r>
              <a:rPr lang="en-US" sz="1400" b="1" dirty="0" smtClean="0">
                <a:cs typeface="Times New Roman" pitchFamily="18" charset="0"/>
              </a:rPr>
              <a:t>. Vol.37, n.125, p78-88, 2012.</a:t>
            </a:r>
          </a:p>
          <a:p>
            <a:r>
              <a:rPr lang="pt-BR" sz="1400" b="1" dirty="0" smtClean="0">
                <a:latin typeface="Calibri" pitchFamily="34" charset="0"/>
              </a:rPr>
              <a:t> </a:t>
            </a:r>
            <a:endParaRPr lang="pt-BR" sz="1400" b="1" dirty="0">
              <a:latin typeface="Calibri" pitchFamily="34" charset="0"/>
            </a:endParaRPr>
          </a:p>
        </p:txBody>
      </p:sp>
    </p:spTree>
    <p:extLst>
      <p:ext uri="{BB962C8B-B14F-4D97-AF65-F5344CB8AC3E}">
        <p14:creationId xmlns:p14="http://schemas.microsoft.com/office/powerpoint/2010/main" val="1055109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54496886"/>
              </p:ext>
            </p:extLst>
          </p:nvPr>
        </p:nvGraphicFramePr>
        <p:xfrm>
          <a:off x="341722" y="2348880"/>
          <a:ext cx="4392612" cy="4292821"/>
        </p:xfrm>
        <a:graphic>
          <a:graphicData uri="http://schemas.openxmlformats.org/drawingml/2006/table">
            <a:tbl>
              <a:tblPr/>
              <a:tblGrid>
                <a:gridCol w="2024287"/>
                <a:gridCol w="2368325"/>
              </a:tblGrid>
              <a:tr h="858020">
                <a:tc gridSpan="2">
                  <a:txBody>
                    <a:bodyPr/>
                    <a:lstStyle/>
                    <a:p>
                      <a:pPr algn="just">
                        <a:lnSpc>
                          <a:spcPct val="115000"/>
                        </a:lnSpc>
                        <a:spcAft>
                          <a:spcPts val="1000"/>
                        </a:spcAft>
                      </a:pPr>
                      <a:r>
                        <a:rPr lang="pt-BR" sz="1600" b="1" dirty="0">
                          <a:latin typeface="Calibri"/>
                          <a:ea typeface="Calibri"/>
                          <a:cs typeface="Times New Roman"/>
                        </a:rPr>
                        <a:t>Tabela 1. Frequência de detecção </a:t>
                      </a:r>
                      <a:r>
                        <a:rPr lang="pt-BR" sz="1600" b="1" dirty="0" smtClean="0">
                          <a:latin typeface="Calibri"/>
                          <a:ea typeface="Calibri"/>
                          <a:cs typeface="Times New Roman"/>
                        </a:rPr>
                        <a:t>de </a:t>
                      </a:r>
                      <a:r>
                        <a:rPr lang="pt-BR" sz="1600" b="1" dirty="0">
                          <a:latin typeface="Calibri"/>
                          <a:ea typeface="Calibri"/>
                          <a:cs typeface="Times New Roman"/>
                        </a:rPr>
                        <a:t>agrotóxicos analisados em leite </a:t>
                      </a:r>
                      <a:r>
                        <a:rPr lang="pt-BR" sz="1600" b="1" dirty="0" smtClean="0">
                          <a:latin typeface="Calibri"/>
                          <a:ea typeface="Calibri"/>
                          <a:cs typeface="Times New Roman"/>
                        </a:rPr>
                        <a:t>de 62 nutrizes de Lucas do </a:t>
                      </a:r>
                      <a:r>
                        <a:rPr lang="pt-BR" sz="1600" b="1" dirty="0">
                          <a:latin typeface="Calibri"/>
                          <a:ea typeface="Calibri"/>
                          <a:cs typeface="Times New Roman"/>
                        </a:rPr>
                        <a:t>Rio Verde-MT, em 2010.</a:t>
                      </a:r>
                    </a:p>
                  </a:txBody>
                  <a:tcPr marL="68580" marR="68580" marT="9525" marB="0">
                    <a:lnL>
                      <a:noFill/>
                    </a:lnL>
                    <a:lnR>
                      <a:noFill/>
                    </a:lnR>
                    <a:lnT>
                      <a:noFill/>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pt-BR"/>
                    </a:p>
                  </a:txBody>
                  <a:tcPr/>
                </a:tc>
              </a:tr>
              <a:tr h="292410">
                <a:tc>
                  <a:txBody>
                    <a:bodyPr/>
                    <a:lstStyle/>
                    <a:p>
                      <a:pPr algn="ctr">
                        <a:lnSpc>
                          <a:spcPct val="115000"/>
                        </a:lnSpc>
                        <a:spcAft>
                          <a:spcPts val="1000"/>
                        </a:spcAft>
                      </a:pPr>
                      <a:r>
                        <a:rPr lang="pt-BR" sz="1600" b="1" dirty="0">
                          <a:latin typeface="Calibri"/>
                          <a:ea typeface="Calibri"/>
                          <a:cs typeface="Times New Roman"/>
                        </a:rPr>
                        <a:t>Substância </a:t>
                      </a: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600" b="1" dirty="0">
                          <a:latin typeface="Calibri"/>
                          <a:ea typeface="Calibri"/>
                          <a:cs typeface="Times New Roman"/>
                        </a:rPr>
                        <a:t>% de detecção </a:t>
                      </a: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410">
                <a:tc>
                  <a:txBody>
                    <a:bodyPr/>
                    <a:lstStyle/>
                    <a:p>
                      <a:pPr>
                        <a:lnSpc>
                          <a:spcPct val="115000"/>
                        </a:lnSpc>
                        <a:spcAft>
                          <a:spcPts val="1000"/>
                        </a:spcAft>
                      </a:pPr>
                      <a:r>
                        <a:rPr lang="pt-BR" sz="1600" b="1" dirty="0">
                          <a:latin typeface="Calibri"/>
                          <a:ea typeface="Calibri"/>
                          <a:cs typeface="Times New Roman"/>
                        </a:rPr>
                        <a:t>p,p’- </a:t>
                      </a:r>
                      <a:r>
                        <a:rPr lang="pt-BR" sz="1600" b="1" dirty="0" err="1">
                          <a:latin typeface="Calibri"/>
                          <a:ea typeface="Calibri"/>
                          <a:cs typeface="Times New Roman"/>
                        </a:rPr>
                        <a:t>DDE</a:t>
                      </a:r>
                      <a:r>
                        <a:rPr lang="pt-BR" sz="1600" b="1" dirty="0">
                          <a:latin typeface="Calibri"/>
                          <a:ea typeface="Calibri"/>
                          <a:cs typeface="Times New Roman"/>
                        </a:rPr>
                        <a:t> </a:t>
                      </a: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pt-BR" sz="1600" b="1" dirty="0">
                          <a:latin typeface="Calibri"/>
                          <a:ea typeface="Calibri"/>
                          <a:cs typeface="Times New Roman"/>
                        </a:rPr>
                        <a:t>100 </a:t>
                      </a: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308401">
                <a:tc>
                  <a:txBody>
                    <a:bodyPr/>
                    <a:lstStyle/>
                    <a:p>
                      <a:pPr>
                        <a:lnSpc>
                          <a:spcPct val="115000"/>
                        </a:lnSpc>
                        <a:spcAft>
                          <a:spcPts val="1000"/>
                        </a:spcAft>
                      </a:pPr>
                      <a:r>
                        <a:rPr lang="pt-BR" sz="1600" b="1" dirty="0" err="1">
                          <a:latin typeface="Calibri"/>
                          <a:ea typeface="Calibri"/>
                          <a:cs typeface="Times New Roman"/>
                        </a:rPr>
                        <a:t>β-endossulfam</a:t>
                      </a:r>
                      <a:r>
                        <a:rPr lang="pt-BR" sz="1600" b="1" dirty="0">
                          <a:latin typeface="Calibri"/>
                          <a:ea typeface="Calibri"/>
                          <a:cs typeface="Times New Roman"/>
                        </a:rPr>
                        <a: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44 </a:t>
                      </a:r>
                    </a:p>
                  </a:txBody>
                  <a:tcPr marL="68580" marR="68580" marT="9525" marB="0">
                    <a:lnL>
                      <a:noFill/>
                    </a:lnL>
                    <a:lnR>
                      <a:noFill/>
                    </a:lnR>
                    <a:lnT>
                      <a:noFill/>
                    </a:lnT>
                    <a:lnB>
                      <a:noFill/>
                    </a:lnB>
                  </a:tcPr>
                </a:tc>
              </a:tr>
              <a:tr h="324327">
                <a:tc>
                  <a:txBody>
                    <a:bodyPr/>
                    <a:lstStyle/>
                    <a:p>
                      <a:pPr>
                        <a:lnSpc>
                          <a:spcPct val="115000"/>
                        </a:lnSpc>
                        <a:spcAft>
                          <a:spcPts val="1000"/>
                        </a:spcAft>
                      </a:pPr>
                      <a:r>
                        <a:rPr lang="pt-BR" sz="1600" b="1" dirty="0" err="1">
                          <a:latin typeface="Calibri"/>
                          <a:ea typeface="Calibri"/>
                          <a:cs typeface="Times New Roman"/>
                        </a:rPr>
                        <a:t>Deltametrina</a:t>
                      </a:r>
                      <a:r>
                        <a:rPr lang="pt-BR" sz="1600" b="1" dirty="0">
                          <a:latin typeface="Calibri"/>
                          <a:ea typeface="Calibri"/>
                          <a:cs typeface="Times New Roman"/>
                        </a:rPr>
                        <a: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37 </a:t>
                      </a:r>
                    </a:p>
                  </a:txBody>
                  <a:tcPr marL="68580" marR="68580" marT="9525" marB="0">
                    <a:lnL>
                      <a:noFill/>
                    </a:lnL>
                    <a:lnR>
                      <a:noFill/>
                    </a:lnR>
                    <a:lnT>
                      <a:noFill/>
                    </a:lnT>
                    <a:lnB>
                      <a:noFill/>
                    </a:lnB>
                  </a:tcPr>
                </a:tc>
              </a:tr>
              <a:tr h="360524">
                <a:tc>
                  <a:txBody>
                    <a:bodyPr/>
                    <a:lstStyle/>
                    <a:p>
                      <a:pPr>
                        <a:lnSpc>
                          <a:spcPct val="115000"/>
                        </a:lnSpc>
                        <a:spcAft>
                          <a:spcPts val="1000"/>
                        </a:spcAft>
                      </a:pPr>
                      <a:r>
                        <a:rPr lang="pt-BR" sz="1600" b="1" dirty="0" err="1">
                          <a:latin typeface="Calibri"/>
                          <a:ea typeface="Calibri"/>
                          <a:cs typeface="Times New Roman"/>
                        </a:rPr>
                        <a:t>Aldrim</a:t>
                      </a:r>
                      <a:r>
                        <a:rPr lang="pt-BR" sz="1600" b="1" dirty="0">
                          <a:latin typeface="Calibri"/>
                          <a:ea typeface="Calibri"/>
                          <a:cs typeface="Times New Roman"/>
                        </a:rPr>
                        <a: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32 </a:t>
                      </a:r>
                    </a:p>
                  </a:txBody>
                  <a:tcPr marL="68580" marR="68580" marT="9525" marB="0">
                    <a:lnL>
                      <a:noFill/>
                    </a:lnL>
                    <a:lnR>
                      <a:noFill/>
                    </a:lnR>
                    <a:lnT>
                      <a:noFill/>
                    </a:lnT>
                    <a:lnB>
                      <a:noFill/>
                    </a:lnB>
                  </a:tcPr>
                </a:tc>
              </a:tr>
              <a:tr h="292410">
                <a:tc>
                  <a:txBody>
                    <a:bodyPr/>
                    <a:lstStyle/>
                    <a:p>
                      <a:pPr>
                        <a:lnSpc>
                          <a:spcPct val="115000"/>
                        </a:lnSpc>
                        <a:spcAft>
                          <a:spcPts val="1000"/>
                        </a:spcAft>
                      </a:pPr>
                      <a:r>
                        <a:rPr lang="pt-BR" sz="1600" b="1" dirty="0" err="1">
                          <a:latin typeface="Calibri"/>
                          <a:ea typeface="Calibri"/>
                          <a:cs typeface="Times New Roman"/>
                        </a:rPr>
                        <a:t>α-endossulfam</a:t>
                      </a:r>
                      <a:r>
                        <a:rPr lang="pt-BR" sz="1600" b="1" dirty="0">
                          <a:latin typeface="Calibri"/>
                          <a:ea typeface="Calibri"/>
                          <a:cs typeface="Times New Roman"/>
                        </a:rPr>
                        <a: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32 </a:t>
                      </a:r>
                    </a:p>
                  </a:txBody>
                  <a:tcPr marL="68580" marR="68580" marT="9525" marB="0">
                    <a:lnL>
                      <a:noFill/>
                    </a:lnL>
                    <a:lnR>
                      <a:noFill/>
                    </a:lnR>
                    <a:lnT>
                      <a:noFill/>
                    </a:lnT>
                    <a:lnB>
                      <a:noFill/>
                    </a:lnB>
                  </a:tcPr>
                </a:tc>
              </a:tr>
              <a:tr h="300437">
                <a:tc>
                  <a:txBody>
                    <a:bodyPr/>
                    <a:lstStyle/>
                    <a:p>
                      <a:pPr>
                        <a:lnSpc>
                          <a:spcPct val="115000"/>
                        </a:lnSpc>
                        <a:spcAft>
                          <a:spcPts val="1000"/>
                        </a:spcAft>
                      </a:pPr>
                      <a:r>
                        <a:rPr lang="pt-BR" sz="1600" b="1" dirty="0" err="1">
                          <a:latin typeface="Calibri"/>
                          <a:ea typeface="Calibri"/>
                          <a:cs typeface="Times New Roman"/>
                        </a:rPr>
                        <a:t>α-HCH</a:t>
                      </a:r>
                      <a:r>
                        <a:rPr lang="pt-BR" sz="1600" b="1" dirty="0">
                          <a:latin typeface="Calibri"/>
                          <a:ea typeface="Calibri"/>
                          <a:cs typeface="Times New Roman"/>
                        </a:rPr>
                        <a: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18 </a:t>
                      </a:r>
                    </a:p>
                  </a:txBody>
                  <a:tcPr marL="68580" marR="68580" marT="9525" marB="0">
                    <a:lnL>
                      <a:noFill/>
                    </a:lnL>
                    <a:lnR>
                      <a:noFill/>
                    </a:lnR>
                    <a:lnT>
                      <a:noFill/>
                    </a:lnT>
                    <a:lnB>
                      <a:noFill/>
                    </a:lnB>
                  </a:tcPr>
                </a:tc>
              </a:tr>
              <a:tr h="326500">
                <a:tc>
                  <a:txBody>
                    <a:bodyPr/>
                    <a:lstStyle/>
                    <a:p>
                      <a:pPr>
                        <a:lnSpc>
                          <a:spcPct val="115000"/>
                        </a:lnSpc>
                        <a:spcAft>
                          <a:spcPts val="1000"/>
                        </a:spcAft>
                      </a:pPr>
                      <a:r>
                        <a:rPr lang="pt-BR" sz="1600" b="1" dirty="0">
                          <a:latin typeface="Calibri"/>
                          <a:ea typeface="Calibri"/>
                          <a:cs typeface="Times New Roman"/>
                        </a:rPr>
                        <a:t>p,p’- DDT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13 </a:t>
                      </a:r>
                    </a:p>
                  </a:txBody>
                  <a:tcPr marL="68580" marR="68580" marT="9525" marB="0">
                    <a:lnL>
                      <a:noFill/>
                    </a:lnL>
                    <a:lnR>
                      <a:noFill/>
                    </a:lnR>
                    <a:lnT>
                      <a:noFill/>
                    </a:lnT>
                    <a:lnB>
                      <a:noFill/>
                    </a:lnB>
                  </a:tcPr>
                </a:tc>
              </a:tr>
              <a:tr h="352562">
                <a:tc>
                  <a:txBody>
                    <a:bodyPr/>
                    <a:lstStyle/>
                    <a:p>
                      <a:pPr>
                        <a:lnSpc>
                          <a:spcPct val="115000"/>
                        </a:lnSpc>
                        <a:spcAft>
                          <a:spcPts val="1000"/>
                        </a:spcAft>
                      </a:pPr>
                      <a:r>
                        <a:rPr lang="pt-BR" sz="1600" b="1" dirty="0" err="1">
                          <a:latin typeface="Calibri"/>
                          <a:ea typeface="Calibri"/>
                          <a:cs typeface="Times New Roman"/>
                        </a:rPr>
                        <a:t>Trifluralina</a:t>
                      </a:r>
                      <a:r>
                        <a:rPr lang="pt-BR" sz="1600" b="1" dirty="0">
                          <a:latin typeface="Calibri"/>
                          <a:ea typeface="Calibri"/>
                          <a:cs typeface="Times New Roman"/>
                        </a:rPr>
                        <a: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11 </a:t>
                      </a:r>
                    </a:p>
                  </a:txBody>
                  <a:tcPr marL="68580" marR="68580" marT="9525" marB="0">
                    <a:lnL>
                      <a:noFill/>
                    </a:lnL>
                    <a:lnR>
                      <a:noFill/>
                    </a:lnR>
                    <a:lnT>
                      <a:noFill/>
                    </a:lnT>
                    <a:lnB>
                      <a:noFill/>
                    </a:lnB>
                  </a:tcPr>
                </a:tc>
              </a:tr>
              <a:tr h="292410">
                <a:tc>
                  <a:txBody>
                    <a:bodyPr/>
                    <a:lstStyle/>
                    <a:p>
                      <a:pPr>
                        <a:lnSpc>
                          <a:spcPct val="115000"/>
                        </a:lnSpc>
                        <a:spcAft>
                          <a:spcPts val="1000"/>
                        </a:spcAft>
                      </a:pPr>
                      <a:r>
                        <a:rPr lang="pt-BR" sz="1600" b="1" dirty="0" err="1">
                          <a:latin typeface="Calibri"/>
                          <a:ea typeface="Calibri"/>
                          <a:cs typeface="Times New Roman"/>
                        </a:rPr>
                        <a:t>Lindano</a:t>
                      </a:r>
                      <a:r>
                        <a:rPr lang="pt-BR" sz="1600" b="1" dirty="0">
                          <a:latin typeface="Calibri"/>
                          <a:ea typeface="Calibri"/>
                          <a:cs typeface="Times New Roman"/>
                        </a:rPr>
                        <a:t> </a:t>
                      </a:r>
                    </a:p>
                  </a:txBody>
                  <a:tcPr marL="68580" marR="68580" marT="9525" marB="0">
                    <a:lnL>
                      <a:noFill/>
                    </a:lnL>
                    <a:lnR>
                      <a:noFill/>
                    </a:lnR>
                    <a:lnT>
                      <a:noFill/>
                    </a:lnT>
                    <a:lnB>
                      <a:noFill/>
                    </a:lnB>
                  </a:tcPr>
                </a:tc>
                <a:tc>
                  <a:txBody>
                    <a:bodyPr/>
                    <a:lstStyle/>
                    <a:p>
                      <a:pPr algn="ctr">
                        <a:lnSpc>
                          <a:spcPct val="115000"/>
                        </a:lnSpc>
                        <a:spcAft>
                          <a:spcPts val="1000"/>
                        </a:spcAft>
                      </a:pPr>
                      <a:r>
                        <a:rPr lang="pt-BR" sz="1600" b="1" dirty="0">
                          <a:latin typeface="Calibri"/>
                          <a:ea typeface="Calibri"/>
                          <a:cs typeface="Times New Roman"/>
                        </a:rPr>
                        <a:t>6 </a:t>
                      </a:r>
                    </a:p>
                  </a:txBody>
                  <a:tcPr marL="68580" marR="68580" marT="9525" marB="0">
                    <a:lnL>
                      <a:noFill/>
                    </a:lnL>
                    <a:lnR>
                      <a:noFill/>
                    </a:lnR>
                    <a:lnT>
                      <a:noFill/>
                    </a:lnT>
                    <a:lnB>
                      <a:noFill/>
                    </a:lnB>
                  </a:tcPr>
                </a:tc>
              </a:tr>
              <a:tr h="292410">
                <a:tc>
                  <a:txBody>
                    <a:bodyPr/>
                    <a:lstStyle/>
                    <a:p>
                      <a:pPr>
                        <a:lnSpc>
                          <a:spcPct val="115000"/>
                        </a:lnSpc>
                        <a:spcAft>
                          <a:spcPts val="1000"/>
                        </a:spcAft>
                      </a:pPr>
                      <a:r>
                        <a:rPr lang="pt-BR" sz="1600" b="1">
                          <a:latin typeface="Calibri"/>
                          <a:ea typeface="Calibri"/>
                          <a:cs typeface="Times New Roman"/>
                        </a:rPr>
                        <a:t>Cipermetrina </a:t>
                      </a: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600" b="1" dirty="0">
                          <a:latin typeface="Calibri"/>
                          <a:ea typeface="Calibri"/>
                          <a:cs typeface="Times New Roman"/>
                        </a:rPr>
                        <a:t>0 </a:t>
                      </a: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ela 9"/>
          <p:cNvGraphicFramePr>
            <a:graphicFrameLocks noGrp="1"/>
          </p:cNvGraphicFramePr>
          <p:nvPr/>
        </p:nvGraphicFramePr>
        <p:xfrm>
          <a:off x="5651500" y="2781300"/>
          <a:ext cx="3357557" cy="1599800"/>
        </p:xfrm>
        <a:graphic>
          <a:graphicData uri="http://schemas.openxmlformats.org/drawingml/2006/table">
            <a:tbl>
              <a:tblPr/>
              <a:tblGrid>
                <a:gridCol w="951607"/>
                <a:gridCol w="430916"/>
                <a:gridCol w="646374"/>
                <a:gridCol w="664330"/>
                <a:gridCol w="664330"/>
              </a:tblGrid>
              <a:tr h="510823">
                <a:tc gridSpan="5">
                  <a:txBody>
                    <a:bodyPr/>
                    <a:lstStyle/>
                    <a:p>
                      <a:pPr algn="just">
                        <a:lnSpc>
                          <a:spcPct val="115000"/>
                        </a:lnSpc>
                        <a:spcAft>
                          <a:spcPts val="0"/>
                        </a:spcAft>
                      </a:pPr>
                      <a:r>
                        <a:rPr lang="pt-BR" sz="1000" b="1" dirty="0">
                          <a:latin typeface="+mj-lt"/>
                          <a:ea typeface="Calibri"/>
                          <a:cs typeface="Times New Roman"/>
                        </a:rPr>
                        <a:t>Tabela </a:t>
                      </a:r>
                      <a:r>
                        <a:rPr lang="pt-BR" sz="1000" b="1" dirty="0" smtClean="0">
                          <a:latin typeface="+mj-lt"/>
                          <a:ea typeface="Calibri"/>
                          <a:cs typeface="Times New Roman"/>
                        </a:rPr>
                        <a:t>3. </a:t>
                      </a:r>
                      <a:r>
                        <a:rPr lang="pt-BR" sz="1000" b="1" dirty="0">
                          <a:latin typeface="+mj-lt"/>
                          <a:ea typeface="Calibri"/>
                          <a:cs typeface="Times New Roman"/>
                        </a:rPr>
                        <a:t>Níveis de resíduos de agrotóxicos em </a:t>
                      </a:r>
                      <a:r>
                        <a:rPr lang="pt-BR" sz="1000" b="1" dirty="0" smtClean="0">
                          <a:latin typeface="+mj-lt"/>
                          <a:ea typeface="Calibri"/>
                          <a:cs typeface="Times New Roman"/>
                        </a:rPr>
                        <a:t>leite </a:t>
                      </a:r>
                      <a:r>
                        <a:rPr lang="pt-BR" sz="1000" b="1" dirty="0">
                          <a:latin typeface="+mj-lt"/>
                          <a:ea typeface="Calibri"/>
                          <a:cs typeface="Times New Roman"/>
                        </a:rPr>
                        <a:t>de uma amostra de mães residentes em Lucas do Rio Verde-MT em </a:t>
                      </a:r>
                      <a:r>
                        <a:rPr lang="pt-BR" sz="1000" b="1" dirty="0" err="1">
                          <a:latin typeface="+mj-lt"/>
                          <a:ea typeface="Calibri"/>
                          <a:cs typeface="Times New Roman"/>
                        </a:rPr>
                        <a:t>µg</a:t>
                      </a:r>
                      <a:r>
                        <a:rPr lang="pt-BR" sz="1000" b="1" dirty="0">
                          <a:latin typeface="+mj-lt"/>
                          <a:ea typeface="Calibri"/>
                          <a:cs typeface="Times New Roman"/>
                        </a:rPr>
                        <a:t> mL</a:t>
                      </a:r>
                      <a:r>
                        <a:rPr lang="pt-BR" sz="1000" b="1" baseline="30000" dirty="0">
                          <a:latin typeface="+mj-lt"/>
                          <a:ea typeface="Calibri"/>
                          <a:cs typeface="Times New Roman"/>
                        </a:rPr>
                        <a:t>-1</a:t>
                      </a:r>
                      <a:r>
                        <a:rPr lang="pt-BR" sz="1000" b="1" dirty="0">
                          <a:latin typeface="+mj-lt"/>
                          <a:ea typeface="Calibri"/>
                          <a:cs typeface="Times New Roman"/>
                        </a:rPr>
                        <a:t> de leite.</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40548">
                <a:tc>
                  <a:txBody>
                    <a:bodyPr/>
                    <a:lstStyle/>
                    <a:p>
                      <a:pPr algn="ctr">
                        <a:lnSpc>
                          <a:spcPct val="115000"/>
                        </a:lnSpc>
                        <a:spcAft>
                          <a:spcPts val="0"/>
                        </a:spcAft>
                      </a:pPr>
                      <a:r>
                        <a:rPr lang="pt-BR" sz="1000" b="1" dirty="0">
                          <a:latin typeface="+mj-lt"/>
                          <a:ea typeface="Calibri"/>
                          <a:cs typeface="Times New Roman"/>
                        </a:rPr>
                        <a:t>Substância</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Média </a:t>
                      </a:r>
                    </a:p>
                    <a:p>
                      <a:pPr algn="ctr">
                        <a:lnSpc>
                          <a:spcPct val="115000"/>
                        </a:lnSpc>
                        <a:spcAft>
                          <a:spcPts val="0"/>
                        </a:spcAft>
                      </a:pPr>
                      <a:r>
                        <a:rPr lang="pt-BR" sz="1000" b="1" dirty="0">
                          <a:latin typeface="+mj-lt"/>
                          <a:ea typeface="Calibri"/>
                          <a:cs typeface="Times New Roman"/>
                        </a:rPr>
                        <a:t>(</a:t>
                      </a:r>
                      <a:r>
                        <a:rPr lang="pt-BR" sz="1000" b="1" dirty="0" err="1">
                          <a:latin typeface="+mj-lt"/>
                          <a:ea typeface="Calibri"/>
                          <a:cs typeface="Times New Roman"/>
                        </a:rPr>
                        <a:t>µg</a:t>
                      </a:r>
                      <a:r>
                        <a:rPr lang="pt-BR" sz="1000" b="1" dirty="0">
                          <a:latin typeface="+mj-lt"/>
                          <a:ea typeface="Calibri"/>
                          <a:cs typeface="Times New Roman"/>
                        </a:rPr>
                        <a:t> mL</a:t>
                      </a:r>
                      <a:r>
                        <a:rPr lang="pt-BR" sz="1000" b="1" baseline="30000" dirty="0">
                          <a:latin typeface="+mj-lt"/>
                          <a:ea typeface="Calibri"/>
                          <a:cs typeface="Times New Roman"/>
                        </a:rPr>
                        <a:t>-1</a:t>
                      </a:r>
                      <a:r>
                        <a:rPr lang="pt-BR" sz="1000" b="1" dirty="0">
                          <a:latin typeface="+mj-lt"/>
                          <a:ea typeface="Calibri"/>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Valores </a:t>
                      </a:r>
                      <a:endParaRPr lang="pt-BR" sz="1000" b="1" dirty="0" smtClean="0">
                        <a:latin typeface="+mj-lt"/>
                        <a:ea typeface="Calibri"/>
                        <a:cs typeface="Times New Roman"/>
                      </a:endParaRPr>
                    </a:p>
                    <a:p>
                      <a:pPr algn="ctr">
                        <a:lnSpc>
                          <a:spcPct val="115000"/>
                        </a:lnSpc>
                        <a:spcAft>
                          <a:spcPts val="0"/>
                        </a:spcAft>
                      </a:pPr>
                      <a:r>
                        <a:rPr lang="pt-BR" sz="1000" b="1" dirty="0" smtClean="0">
                          <a:latin typeface="+mj-lt"/>
                          <a:ea typeface="Calibri"/>
                          <a:cs typeface="Times New Roman"/>
                        </a:rPr>
                        <a:t>máximos</a:t>
                      </a:r>
                      <a:endParaRPr lang="pt-BR" sz="1000" b="1" dirty="0">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Valores </a:t>
                      </a:r>
                      <a:endParaRPr lang="pt-BR" sz="1000" b="1" dirty="0" smtClean="0">
                        <a:latin typeface="+mj-lt"/>
                        <a:ea typeface="Calibri"/>
                        <a:cs typeface="Times New Roman"/>
                      </a:endParaRPr>
                    </a:p>
                    <a:p>
                      <a:pPr algn="ctr">
                        <a:lnSpc>
                          <a:spcPct val="115000"/>
                        </a:lnSpc>
                        <a:spcAft>
                          <a:spcPts val="0"/>
                        </a:spcAft>
                      </a:pPr>
                      <a:r>
                        <a:rPr lang="pt-BR" sz="1000" b="1" dirty="0" smtClean="0">
                          <a:latin typeface="+mj-lt"/>
                          <a:ea typeface="Calibri"/>
                          <a:cs typeface="Times New Roman"/>
                        </a:rPr>
                        <a:t>mínimos</a:t>
                      </a:r>
                      <a:endParaRPr lang="pt-BR" sz="1000" b="1" dirty="0">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2671">
                <a:tc>
                  <a:txBody>
                    <a:bodyPr/>
                    <a:lstStyle/>
                    <a:p>
                      <a:pPr>
                        <a:lnSpc>
                          <a:spcPct val="115000"/>
                        </a:lnSpc>
                        <a:spcAft>
                          <a:spcPts val="0"/>
                        </a:spcAft>
                      </a:pPr>
                      <a:r>
                        <a:rPr lang="pt-BR" sz="1000" b="1" dirty="0" err="1">
                          <a:latin typeface="+mj-lt"/>
                          <a:ea typeface="Calibri"/>
                          <a:cs typeface="Times New Roman"/>
                        </a:rPr>
                        <a:t>β-endossulfam</a:t>
                      </a:r>
                      <a:endParaRPr lang="pt-BR" sz="1000" b="1" dirty="0">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pt-BR" sz="1000" b="1" dirty="0">
                          <a:latin typeface="+mj-lt"/>
                          <a:ea typeface="Calibri"/>
                          <a:cs typeface="Times New Roman"/>
                        </a:rPr>
                        <a:t>3,23</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pt-BR" sz="1000" b="1" dirty="0">
                          <a:latin typeface="+mj-lt"/>
                          <a:ea typeface="Calibri"/>
                          <a:cs typeface="Times New Roman"/>
                        </a:rPr>
                        <a:t>0,018</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pt-BR" sz="1000" b="1" dirty="0">
                          <a:latin typeface="+mj-lt"/>
                          <a:ea typeface="Calibri"/>
                          <a:cs typeface="Times New Roman"/>
                        </a:rPr>
                        <a:t>0,020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pt-BR" sz="1000" b="1">
                          <a:latin typeface="+mj-lt"/>
                          <a:ea typeface="Calibri"/>
                          <a:cs typeface="Times New Roman"/>
                        </a:rPr>
                        <a:t>0,016</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262671">
                <a:tc>
                  <a:txBody>
                    <a:bodyPr/>
                    <a:lstStyle/>
                    <a:p>
                      <a:pPr>
                        <a:lnSpc>
                          <a:spcPct val="115000"/>
                        </a:lnSpc>
                        <a:spcAft>
                          <a:spcPts val="0"/>
                        </a:spcAft>
                      </a:pPr>
                      <a:r>
                        <a:rPr lang="pt-BR" sz="1000" b="1" dirty="0">
                          <a:latin typeface="+mj-lt"/>
                          <a:ea typeface="Calibri"/>
                          <a:cs typeface="Times New Roman"/>
                        </a:rPr>
                        <a:t>p,p’- DDT</a:t>
                      </a:r>
                    </a:p>
                  </a:txBody>
                  <a:tcPr marL="68580" marR="68580" marT="0" marB="0">
                    <a:lnL>
                      <a:noFill/>
                    </a:lnL>
                    <a:lnR>
                      <a:noFill/>
                    </a:lnR>
                    <a:lnT>
                      <a:noFill/>
                    </a:lnT>
                    <a:lnB>
                      <a:noFill/>
                    </a:lnB>
                    <a:solidFill>
                      <a:schemeClr val="bg1"/>
                    </a:solidFill>
                  </a:tcPr>
                </a:tc>
                <a:tc>
                  <a:txBody>
                    <a:bodyPr/>
                    <a:lstStyle/>
                    <a:p>
                      <a:pPr algn="ctr">
                        <a:lnSpc>
                          <a:spcPct val="115000"/>
                        </a:lnSpc>
                        <a:spcAft>
                          <a:spcPts val="0"/>
                        </a:spcAft>
                      </a:pPr>
                      <a:r>
                        <a:rPr lang="pt-BR" sz="1000" b="1" dirty="0">
                          <a:latin typeface="+mj-lt"/>
                          <a:ea typeface="Calibri"/>
                          <a:cs typeface="Times New Roman"/>
                        </a:rPr>
                        <a:t>4,84</a:t>
                      </a:r>
                    </a:p>
                  </a:txBody>
                  <a:tcPr marL="68580" marR="68580" marT="0" marB="0">
                    <a:lnL>
                      <a:noFill/>
                    </a:lnL>
                    <a:lnR>
                      <a:noFill/>
                    </a:lnR>
                    <a:lnT>
                      <a:noFill/>
                    </a:lnT>
                    <a:lnB>
                      <a:noFill/>
                    </a:lnB>
                    <a:solidFill>
                      <a:schemeClr val="bg1"/>
                    </a:solidFill>
                  </a:tcPr>
                </a:tc>
                <a:tc>
                  <a:txBody>
                    <a:bodyPr/>
                    <a:lstStyle/>
                    <a:p>
                      <a:pPr algn="ctr">
                        <a:lnSpc>
                          <a:spcPct val="115000"/>
                        </a:lnSpc>
                        <a:spcAft>
                          <a:spcPts val="0"/>
                        </a:spcAft>
                      </a:pPr>
                      <a:r>
                        <a:rPr lang="pt-BR" sz="1000" b="1" dirty="0">
                          <a:latin typeface="+mj-lt"/>
                          <a:ea typeface="Calibri"/>
                          <a:cs typeface="Times New Roman"/>
                        </a:rPr>
                        <a:t>0,033</a:t>
                      </a:r>
                    </a:p>
                  </a:txBody>
                  <a:tcPr marL="68580" marR="68580" marT="0" marB="0">
                    <a:lnL>
                      <a:noFill/>
                    </a:lnL>
                    <a:lnR>
                      <a:noFill/>
                    </a:lnR>
                    <a:lnT>
                      <a:noFill/>
                    </a:lnT>
                    <a:lnB>
                      <a:noFill/>
                    </a:lnB>
                    <a:solidFill>
                      <a:schemeClr val="bg1"/>
                    </a:solidFill>
                  </a:tcPr>
                </a:tc>
                <a:tc>
                  <a:txBody>
                    <a:bodyPr/>
                    <a:lstStyle/>
                    <a:p>
                      <a:pPr algn="ctr">
                        <a:lnSpc>
                          <a:spcPct val="115000"/>
                        </a:lnSpc>
                        <a:spcAft>
                          <a:spcPts val="0"/>
                        </a:spcAft>
                      </a:pPr>
                      <a:r>
                        <a:rPr lang="pt-BR" sz="1000" b="1" dirty="0">
                          <a:latin typeface="+mj-lt"/>
                          <a:ea typeface="Calibri"/>
                          <a:cs typeface="Times New Roman"/>
                        </a:rPr>
                        <a:t>0,045</a:t>
                      </a:r>
                    </a:p>
                  </a:txBody>
                  <a:tcPr marL="68580" marR="68580" marT="0" marB="0">
                    <a:lnL>
                      <a:noFill/>
                    </a:lnL>
                    <a:lnR>
                      <a:noFill/>
                    </a:lnR>
                    <a:lnT>
                      <a:noFill/>
                    </a:lnT>
                    <a:lnB>
                      <a:noFill/>
                    </a:lnB>
                    <a:solidFill>
                      <a:schemeClr val="bg1"/>
                    </a:solidFill>
                  </a:tcPr>
                </a:tc>
                <a:tc>
                  <a:txBody>
                    <a:bodyPr/>
                    <a:lstStyle/>
                    <a:p>
                      <a:pPr algn="ctr">
                        <a:lnSpc>
                          <a:spcPct val="115000"/>
                        </a:lnSpc>
                        <a:spcAft>
                          <a:spcPts val="0"/>
                        </a:spcAft>
                      </a:pPr>
                      <a:r>
                        <a:rPr lang="pt-BR" sz="1000" b="1" dirty="0">
                          <a:latin typeface="+mj-lt"/>
                          <a:ea typeface="Calibri"/>
                          <a:cs typeface="Times New Roman"/>
                        </a:rPr>
                        <a:t>0,019</a:t>
                      </a:r>
                    </a:p>
                  </a:txBody>
                  <a:tcPr marL="68580" marR="68580" marT="0" marB="0">
                    <a:lnL>
                      <a:noFill/>
                    </a:lnL>
                    <a:lnR>
                      <a:noFill/>
                    </a:lnR>
                    <a:lnT>
                      <a:noFill/>
                    </a:lnT>
                    <a:lnB>
                      <a:noFill/>
                    </a:lnB>
                    <a:solidFill>
                      <a:schemeClr val="bg1"/>
                    </a:solidFill>
                  </a:tcPr>
                </a:tc>
              </a:tr>
              <a:tr h="198158">
                <a:tc>
                  <a:txBody>
                    <a:bodyPr/>
                    <a:lstStyle/>
                    <a:p>
                      <a:pPr>
                        <a:lnSpc>
                          <a:spcPct val="115000"/>
                        </a:lnSpc>
                        <a:spcAft>
                          <a:spcPts val="0"/>
                        </a:spcAft>
                      </a:pPr>
                      <a:r>
                        <a:rPr lang="pt-BR" sz="1000" b="1" dirty="0">
                          <a:latin typeface="+mj-lt"/>
                          <a:ea typeface="Calibri"/>
                          <a:cs typeface="Times New Roman"/>
                        </a:rPr>
                        <a:t>p,p’- </a:t>
                      </a:r>
                      <a:r>
                        <a:rPr lang="pt-BR" sz="1000" b="1" dirty="0" err="1">
                          <a:latin typeface="+mj-lt"/>
                          <a:ea typeface="Calibri"/>
                          <a:cs typeface="Times New Roman"/>
                        </a:rPr>
                        <a:t>DDE</a:t>
                      </a:r>
                      <a:endParaRPr lang="pt-BR" sz="1000" b="1" dirty="0">
                        <a:latin typeface="+mj-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29,03</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0,150</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0,621</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1000" b="1" dirty="0">
                          <a:latin typeface="+mj-lt"/>
                          <a:ea typeface="Calibri"/>
                          <a:cs typeface="Times New Roman"/>
                        </a:rPr>
                        <a:t>0,024</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1" name="Tabela 10"/>
          <p:cNvGraphicFramePr>
            <a:graphicFrameLocks noGrp="1"/>
          </p:cNvGraphicFramePr>
          <p:nvPr/>
        </p:nvGraphicFramePr>
        <p:xfrm>
          <a:off x="5435600" y="4868863"/>
          <a:ext cx="3143274" cy="1800621"/>
        </p:xfrm>
        <a:graphic>
          <a:graphicData uri="http://schemas.openxmlformats.org/drawingml/2006/table">
            <a:tbl>
              <a:tblPr/>
              <a:tblGrid>
                <a:gridCol w="858818"/>
                <a:gridCol w="515291"/>
                <a:gridCol w="635525"/>
                <a:gridCol w="566820"/>
                <a:gridCol w="566820"/>
              </a:tblGrid>
              <a:tr h="476439">
                <a:tc gridSpan="5">
                  <a:txBody>
                    <a:bodyPr/>
                    <a:lstStyle/>
                    <a:p>
                      <a:pPr algn="just">
                        <a:lnSpc>
                          <a:spcPct val="115000"/>
                        </a:lnSpc>
                        <a:spcAft>
                          <a:spcPts val="0"/>
                        </a:spcAft>
                      </a:pPr>
                      <a:r>
                        <a:rPr lang="pt-BR" sz="1000" b="1" kern="1200" dirty="0" smtClean="0">
                          <a:solidFill>
                            <a:schemeClr val="tx1"/>
                          </a:solidFill>
                          <a:latin typeface="+mn-lt"/>
                          <a:ea typeface="Calibri"/>
                          <a:cs typeface="Times New Roman"/>
                        </a:rPr>
                        <a:t>Tabela 4. Níveis de resíduos de agrotóxicos na gordura de leite de uma amostra de mães residentes em Lucas do Rio Verde-MT em </a:t>
                      </a:r>
                      <a:r>
                        <a:rPr lang="pt-BR" sz="1000" b="1" kern="1200" dirty="0" err="1" smtClean="0">
                          <a:solidFill>
                            <a:schemeClr val="tx1"/>
                          </a:solidFill>
                          <a:latin typeface="+mn-lt"/>
                          <a:ea typeface="Calibri"/>
                          <a:cs typeface="Times New Roman"/>
                        </a:rPr>
                        <a:t>µg</a:t>
                      </a:r>
                      <a:r>
                        <a:rPr lang="pt-BR" sz="1000" b="1" kern="1200" dirty="0" smtClean="0">
                          <a:solidFill>
                            <a:schemeClr val="tx1"/>
                          </a:solidFill>
                          <a:latin typeface="+mn-lt"/>
                          <a:ea typeface="Calibri"/>
                          <a:cs typeface="Times New Roman"/>
                        </a:rPr>
                        <a:t> g</a:t>
                      </a:r>
                      <a:r>
                        <a:rPr lang="pt-BR" sz="1000" b="1" kern="1200" baseline="30000" dirty="0" smtClean="0">
                          <a:solidFill>
                            <a:schemeClr val="tx1"/>
                          </a:solidFill>
                          <a:latin typeface="+mn-lt"/>
                          <a:ea typeface="Calibri"/>
                          <a:cs typeface="Times New Roman"/>
                        </a:rPr>
                        <a:t>-1</a:t>
                      </a:r>
                      <a:r>
                        <a:rPr lang="pt-BR" sz="1000" b="1" kern="1200" dirty="0" smtClean="0">
                          <a:solidFill>
                            <a:schemeClr val="tx1"/>
                          </a:solidFill>
                          <a:latin typeface="+mn-lt"/>
                          <a:ea typeface="Calibri"/>
                          <a:cs typeface="Times New Roman"/>
                        </a:rPr>
                        <a:t> de gordura.</a:t>
                      </a:r>
                      <a:endParaRPr lang="pt-BR" sz="1000" b="1" kern="1200" dirty="0">
                        <a:solidFill>
                          <a:schemeClr val="tx1"/>
                        </a:solidFill>
                        <a:latin typeface="+mn-lt"/>
                        <a:ea typeface="Calibri"/>
                        <a:cs typeface="Times New Roman"/>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algn="ctr" rtl="0" fontAlgn="t"/>
                      <a:endParaRPr lang="pt-BR" sz="3400" b="1" i="0" u="none" strike="noStrike" dirty="0">
                        <a:solidFill>
                          <a:srgbClr val="000000"/>
                        </a:solidFill>
                        <a:latin typeface="Calibri"/>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t"/>
                      <a:endParaRPr lang="pt-BR" sz="3400" b="1" i="0" u="none" strike="noStrike" dirty="0">
                        <a:solidFill>
                          <a:srgbClr val="000000"/>
                        </a:solidFill>
                        <a:latin typeface="Calibri"/>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rtl="0" fontAlgn="t"/>
                      <a:endParaRPr lang="pt-BR" sz="3400" b="1" i="0" u="none" strike="noStrike" dirty="0">
                        <a:solidFill>
                          <a:srgbClr val="000000"/>
                        </a:solidFill>
                        <a:latin typeface="Calibri"/>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rtl="0" fontAlgn="t"/>
                      <a:endParaRPr lang="pt-BR" sz="3400" b="1" i="0" u="none" strike="noStrike" dirty="0">
                        <a:solidFill>
                          <a:srgbClr val="000000"/>
                        </a:solidFill>
                        <a:latin typeface="Calibri"/>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r>
              <a:tr h="158489">
                <a:tc rowSpan="2">
                  <a:txBody>
                    <a:bodyPr/>
                    <a:lstStyle/>
                    <a:p>
                      <a:pPr algn="ctr" rtl="0" fontAlgn="t"/>
                      <a:r>
                        <a:rPr lang="pt-BR" sz="1000" b="1" i="0" u="none" strike="noStrike" dirty="0">
                          <a:solidFill>
                            <a:srgbClr val="000000"/>
                          </a:solidFill>
                          <a:latin typeface="Calibri"/>
                        </a:rPr>
                        <a:t>Substância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pt-BR" sz="1000" b="1" i="0" u="none" strike="noStrike" dirty="0">
                          <a:solidFill>
                            <a:srgbClr val="000000"/>
                          </a:solidFill>
                          <a:latin typeface="Calibri"/>
                        </a:rPr>
                        <a:t>%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pt-BR" sz="1000" b="1" i="0" u="none" strike="noStrike" dirty="0">
                          <a:solidFill>
                            <a:srgbClr val="000000"/>
                          </a:solidFill>
                          <a:latin typeface="Calibri"/>
                        </a:rPr>
                        <a:t>Média  </a:t>
                      </a:r>
                    </a:p>
                  </a:txBody>
                  <a:tcPr marL="9525" marR="9525" marT="9525" marB="0">
                    <a:lnL>
                      <a:noFill/>
                    </a:lnL>
                    <a:lnR>
                      <a:noFill/>
                    </a:lnR>
                    <a:lnT w="12700" cap="flat" cmpd="sng" algn="ctr">
                      <a:noFill/>
                      <a:prstDash val="solid"/>
                      <a:round/>
                      <a:headEnd type="none" w="med" len="med"/>
                      <a:tailEnd type="none" w="med" len="med"/>
                    </a:lnT>
                    <a:lnB>
                      <a:noFill/>
                    </a:lnB>
                  </a:tcPr>
                </a:tc>
                <a:tc>
                  <a:txBody>
                    <a:bodyPr/>
                    <a:lstStyle/>
                    <a:p>
                      <a:pPr algn="ctr" rtl="0" fontAlgn="t"/>
                      <a:r>
                        <a:rPr lang="pt-BR" sz="1000" b="1" i="0" u="none" strike="noStrike" dirty="0">
                          <a:solidFill>
                            <a:srgbClr val="000000"/>
                          </a:solidFill>
                          <a:latin typeface="Calibri"/>
                        </a:rPr>
                        <a:t>Valores  </a:t>
                      </a:r>
                    </a:p>
                  </a:txBody>
                  <a:tcPr marL="9525" marR="9525" marT="9525" marB="0">
                    <a:lnL>
                      <a:noFill/>
                    </a:lnL>
                    <a:lnR>
                      <a:noFill/>
                    </a:lnR>
                    <a:lnT w="12700" cap="flat" cmpd="sng" algn="ctr">
                      <a:noFill/>
                      <a:prstDash val="solid"/>
                      <a:round/>
                      <a:headEnd type="none" w="med" len="med"/>
                      <a:tailEnd type="none" w="med" len="med"/>
                    </a:lnT>
                    <a:lnB>
                      <a:noFill/>
                    </a:lnB>
                  </a:tcPr>
                </a:tc>
                <a:tc>
                  <a:txBody>
                    <a:bodyPr/>
                    <a:lstStyle/>
                    <a:p>
                      <a:pPr algn="ctr" rtl="0" fontAlgn="t"/>
                      <a:r>
                        <a:rPr lang="pt-BR" sz="1000" b="1" i="0" u="none" strike="noStrike">
                          <a:solidFill>
                            <a:srgbClr val="000000"/>
                          </a:solidFill>
                          <a:latin typeface="Calibri"/>
                        </a:rPr>
                        <a:t>Valores  </a:t>
                      </a:r>
                    </a:p>
                  </a:txBody>
                  <a:tcPr marL="9525" marR="9525" marT="9525" marB="0">
                    <a:lnL>
                      <a:noFill/>
                    </a:lnL>
                    <a:lnR>
                      <a:noFill/>
                    </a:lnR>
                    <a:lnT w="12700" cap="flat" cmpd="sng" algn="ctr">
                      <a:noFill/>
                      <a:prstDash val="solid"/>
                      <a:round/>
                      <a:headEnd type="none" w="med" len="med"/>
                      <a:tailEnd type="none" w="med" len="med"/>
                    </a:lnT>
                    <a:lnB>
                      <a:noFill/>
                    </a:lnB>
                  </a:tcPr>
                </a:tc>
              </a:tr>
              <a:tr h="188677">
                <a:tc vMerge="1">
                  <a:txBody>
                    <a:bodyPr/>
                    <a:lstStyle/>
                    <a:p>
                      <a:endParaRPr lang="pt-BR"/>
                    </a:p>
                  </a:txBody>
                  <a:tcPr/>
                </a:tc>
                <a:tc vMerge="1">
                  <a:txBody>
                    <a:bodyPr/>
                    <a:lstStyle/>
                    <a:p>
                      <a:endParaRPr lang="pt-BR"/>
                    </a:p>
                  </a:txBody>
                  <a:tcPr/>
                </a:tc>
                <a:tc>
                  <a:txBody>
                    <a:bodyPr/>
                    <a:lstStyle/>
                    <a:p>
                      <a:pPr algn="ctr" rtl="0" fontAlgn="t"/>
                      <a:r>
                        <a:rPr lang="pt-BR" sz="1000" b="1" i="0" u="none" strike="noStrike" dirty="0">
                          <a:solidFill>
                            <a:srgbClr val="000000"/>
                          </a:solidFill>
                          <a:latin typeface="Calibri"/>
                        </a:rPr>
                        <a:t>(</a:t>
                      </a:r>
                      <a:r>
                        <a:rPr lang="pt-BR" sz="1000" b="1" i="0" u="none" strike="noStrike" dirty="0" err="1">
                          <a:solidFill>
                            <a:srgbClr val="000000"/>
                          </a:solidFill>
                          <a:latin typeface="Calibri"/>
                        </a:rPr>
                        <a:t>µg</a:t>
                      </a:r>
                      <a:r>
                        <a:rPr lang="pt-BR" sz="1000" b="1" i="0" u="none" strike="noStrike" dirty="0">
                          <a:solidFill>
                            <a:srgbClr val="000000"/>
                          </a:solidFill>
                          <a:latin typeface="Calibri"/>
                        </a:rPr>
                        <a:t> g</a:t>
                      </a:r>
                      <a:r>
                        <a:rPr lang="pt-BR" sz="1000" b="1" i="0" u="none" strike="noStrike" baseline="30000" dirty="0">
                          <a:solidFill>
                            <a:srgbClr val="000000"/>
                          </a:solidFill>
                          <a:latin typeface="Calibri"/>
                        </a:rPr>
                        <a:t>-1</a:t>
                      </a:r>
                      <a:r>
                        <a:rPr lang="pt-BR" sz="1000" b="1" i="0" u="none" strike="noStrike" dirty="0">
                          <a:solidFill>
                            <a:srgbClr val="000000"/>
                          </a:solidFill>
                          <a:latin typeface="Calibri"/>
                        </a:rPr>
                        <a:t>) </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pt-BR" sz="1000" b="1" i="0" u="none" strike="noStrike" dirty="0">
                          <a:solidFill>
                            <a:srgbClr val="000000"/>
                          </a:solidFill>
                          <a:latin typeface="Calibri"/>
                        </a:rPr>
                        <a:t>máximos </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pt-BR" sz="1000" b="1" i="0" u="none" strike="noStrike" dirty="0">
                          <a:solidFill>
                            <a:srgbClr val="000000"/>
                          </a:solidFill>
                          <a:latin typeface="Calibri"/>
                        </a:rPr>
                        <a:t>mínimos </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r>
              <a:tr h="273211">
                <a:tc>
                  <a:txBody>
                    <a:bodyPr/>
                    <a:lstStyle/>
                    <a:p>
                      <a:pPr algn="l" rtl="0" fontAlgn="t"/>
                      <a:r>
                        <a:rPr lang="el-GR" sz="1000" b="1" i="0" u="none" strike="noStrike" dirty="0">
                          <a:solidFill>
                            <a:srgbClr val="000000"/>
                          </a:solidFill>
                          <a:latin typeface="Calibri"/>
                        </a:rPr>
                        <a:t>β-</a:t>
                      </a:r>
                      <a:r>
                        <a:rPr lang="pt-BR" sz="1000" b="1" i="0" u="none" strike="noStrike" dirty="0" err="1">
                          <a:solidFill>
                            <a:srgbClr val="000000"/>
                          </a:solidFill>
                          <a:latin typeface="Calibri"/>
                        </a:rPr>
                        <a:t>endossulfam</a:t>
                      </a:r>
                      <a:endParaRPr lang="pt-BR" sz="1000" b="1" i="0" u="none" strike="noStrike" dirty="0">
                        <a:solidFill>
                          <a:srgbClr val="000000"/>
                        </a:solidFill>
                        <a:latin typeface="Calibri"/>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pt-BR" sz="1000" b="1" i="0" u="none" strike="noStrike" dirty="0">
                          <a:solidFill>
                            <a:srgbClr val="000000"/>
                          </a:solidFill>
                          <a:latin typeface="Calibri"/>
                        </a:rPr>
                        <a:t>3,23</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pt-BR" sz="1000" b="1" i="0" u="none" strike="noStrike" dirty="0">
                          <a:solidFill>
                            <a:srgbClr val="000000"/>
                          </a:solidFill>
                          <a:latin typeface="Calibri"/>
                        </a:rPr>
                        <a:t>0,57</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pt-BR" sz="1000" b="1" i="0" u="none" strike="noStrike" dirty="0">
                          <a:solidFill>
                            <a:srgbClr val="000000"/>
                          </a:solidFill>
                          <a:latin typeface="Calibri"/>
                        </a:rPr>
                        <a:t>0,61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pt-BR" sz="1000" b="1" i="0" u="none" strike="noStrike" dirty="0">
                          <a:solidFill>
                            <a:srgbClr val="000000"/>
                          </a:solidFill>
                          <a:latin typeface="Calibri"/>
                        </a:rPr>
                        <a:t>0,54</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r>
              <a:tr h="316978">
                <a:tc>
                  <a:txBody>
                    <a:bodyPr/>
                    <a:lstStyle/>
                    <a:p>
                      <a:pPr algn="l" rtl="0" fontAlgn="t"/>
                      <a:r>
                        <a:rPr lang="pt-BR" sz="1000" b="1" i="0" u="none" strike="noStrike">
                          <a:solidFill>
                            <a:srgbClr val="000000"/>
                          </a:solidFill>
                          <a:latin typeface="Calibri"/>
                        </a:rPr>
                        <a:t>p,p’- DDT</a:t>
                      </a:r>
                    </a:p>
                  </a:txBody>
                  <a:tcPr marL="9525" marR="9525" marT="9525" marB="0">
                    <a:lnL>
                      <a:noFill/>
                    </a:lnL>
                    <a:lnR>
                      <a:noFill/>
                    </a:lnR>
                    <a:lnT>
                      <a:noFill/>
                    </a:lnT>
                    <a:lnB>
                      <a:noFill/>
                    </a:lnB>
                  </a:tcPr>
                </a:tc>
                <a:tc>
                  <a:txBody>
                    <a:bodyPr/>
                    <a:lstStyle/>
                    <a:p>
                      <a:pPr algn="ctr" rtl="0" fontAlgn="t"/>
                      <a:r>
                        <a:rPr lang="pt-BR" sz="1000" b="1" i="0" u="none" strike="noStrike" dirty="0">
                          <a:solidFill>
                            <a:srgbClr val="000000"/>
                          </a:solidFill>
                          <a:latin typeface="Calibri"/>
                        </a:rPr>
                        <a:t>4,84</a:t>
                      </a:r>
                    </a:p>
                  </a:txBody>
                  <a:tcPr marL="9525" marR="9525" marT="9525" marB="0">
                    <a:lnL>
                      <a:noFill/>
                    </a:lnL>
                    <a:lnR>
                      <a:noFill/>
                    </a:lnR>
                    <a:lnT>
                      <a:noFill/>
                    </a:lnT>
                    <a:lnB>
                      <a:noFill/>
                    </a:lnB>
                  </a:tcPr>
                </a:tc>
                <a:tc>
                  <a:txBody>
                    <a:bodyPr/>
                    <a:lstStyle/>
                    <a:p>
                      <a:pPr algn="ctr" rtl="0" fontAlgn="t"/>
                      <a:r>
                        <a:rPr lang="pt-BR" sz="1000" b="1" i="0" u="none" strike="noStrike" dirty="0">
                          <a:solidFill>
                            <a:srgbClr val="000000"/>
                          </a:solidFill>
                          <a:latin typeface="Calibri"/>
                        </a:rPr>
                        <a:t>1,01</a:t>
                      </a:r>
                    </a:p>
                  </a:txBody>
                  <a:tcPr marL="9525" marR="9525" marT="9525" marB="0">
                    <a:lnL>
                      <a:noFill/>
                    </a:lnL>
                    <a:lnR>
                      <a:noFill/>
                    </a:lnR>
                    <a:lnT>
                      <a:noFill/>
                    </a:lnT>
                    <a:lnB>
                      <a:noFill/>
                    </a:lnB>
                  </a:tcPr>
                </a:tc>
                <a:tc>
                  <a:txBody>
                    <a:bodyPr/>
                    <a:lstStyle/>
                    <a:p>
                      <a:pPr algn="ctr" rtl="0" fontAlgn="t"/>
                      <a:r>
                        <a:rPr lang="pt-BR" sz="1000" b="1" i="0" u="none" strike="noStrike" dirty="0">
                          <a:solidFill>
                            <a:srgbClr val="000000"/>
                          </a:solidFill>
                          <a:latin typeface="Calibri"/>
                        </a:rPr>
                        <a:t>1,42</a:t>
                      </a:r>
                    </a:p>
                  </a:txBody>
                  <a:tcPr marL="9525" marR="9525" marT="9525" marB="0">
                    <a:lnL>
                      <a:noFill/>
                    </a:lnL>
                    <a:lnR>
                      <a:noFill/>
                    </a:lnR>
                    <a:lnT>
                      <a:noFill/>
                    </a:lnT>
                    <a:lnB>
                      <a:noFill/>
                    </a:lnB>
                  </a:tcPr>
                </a:tc>
                <a:tc>
                  <a:txBody>
                    <a:bodyPr/>
                    <a:lstStyle/>
                    <a:p>
                      <a:pPr algn="ctr" rtl="0" fontAlgn="t"/>
                      <a:r>
                        <a:rPr lang="pt-BR" sz="1000" b="1" i="0" u="none" strike="noStrike" dirty="0">
                          <a:solidFill>
                            <a:srgbClr val="000000"/>
                          </a:solidFill>
                          <a:latin typeface="Calibri"/>
                        </a:rPr>
                        <a:t>0,3</a:t>
                      </a:r>
                    </a:p>
                  </a:txBody>
                  <a:tcPr marL="9525" marR="9525" marT="9525" marB="0">
                    <a:lnL>
                      <a:noFill/>
                    </a:lnL>
                    <a:lnR>
                      <a:noFill/>
                    </a:lnR>
                    <a:lnT>
                      <a:noFill/>
                    </a:lnT>
                    <a:lnB>
                      <a:noFill/>
                    </a:lnB>
                  </a:tcPr>
                </a:tc>
              </a:tr>
              <a:tr h="324525">
                <a:tc>
                  <a:txBody>
                    <a:bodyPr/>
                    <a:lstStyle/>
                    <a:p>
                      <a:pPr algn="l" rtl="0" fontAlgn="t"/>
                      <a:r>
                        <a:rPr lang="pt-BR" sz="1000" b="1" i="0" u="none" strike="noStrike">
                          <a:solidFill>
                            <a:srgbClr val="000000"/>
                          </a:solidFill>
                          <a:latin typeface="Calibri"/>
                        </a:rPr>
                        <a:t>p,p’- DDE </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pt-BR" sz="1000" b="1" i="0" u="none" strike="noStrike" dirty="0">
                          <a:solidFill>
                            <a:srgbClr val="000000"/>
                          </a:solidFill>
                          <a:latin typeface="Calibri"/>
                        </a:rPr>
                        <a:t>29,03</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pt-BR" sz="1000" b="1" i="0" u="none" strike="noStrike" dirty="0">
                          <a:solidFill>
                            <a:srgbClr val="000000"/>
                          </a:solidFill>
                          <a:latin typeface="Calibri"/>
                        </a:rPr>
                        <a:t>4,29</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pt-BR" sz="1000" b="1" i="0" u="none" strike="noStrike" dirty="0">
                          <a:solidFill>
                            <a:srgbClr val="000000"/>
                          </a:solidFill>
                          <a:latin typeface="Calibri"/>
                        </a:rPr>
                        <a:t>12,97</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pt-BR" sz="1000" b="1" i="0" u="none" strike="noStrike" dirty="0">
                          <a:solidFill>
                            <a:srgbClr val="000000"/>
                          </a:solidFill>
                          <a:latin typeface="Calibri"/>
                        </a:rPr>
                        <a:t>0,6</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CaixaDeTexto 4"/>
          <p:cNvSpPr txBox="1"/>
          <p:nvPr/>
        </p:nvSpPr>
        <p:spPr>
          <a:xfrm>
            <a:off x="0" y="1"/>
            <a:ext cx="5076056" cy="1538883"/>
          </a:xfrm>
          <a:prstGeom prst="rect">
            <a:avLst/>
          </a:prstGeom>
          <a:solidFill>
            <a:schemeClr val="accent1">
              <a:lumMod val="20000"/>
              <a:lumOff val="80000"/>
            </a:schemeClr>
          </a:solidFill>
          <a:ln>
            <a:solidFill>
              <a:schemeClr val="tx1"/>
            </a:solidFill>
          </a:ln>
        </p:spPr>
        <p:txBody>
          <a:bodyPr wrap="square">
            <a:spAutoFit/>
          </a:bodyPr>
          <a:lstStyle/>
          <a:p>
            <a:pPr>
              <a:defRPr/>
            </a:pPr>
            <a:r>
              <a:rPr lang="pt-BR" sz="2000" b="1" dirty="0"/>
              <a:t>Resíduos de agrotóxicos em amostras de leite materno de mães residentes em Lucas do Rio </a:t>
            </a:r>
            <a:r>
              <a:rPr lang="pt-BR" sz="2000" b="1" dirty="0" smtClean="0"/>
              <a:t>Verde-MT em 2010;</a:t>
            </a:r>
          </a:p>
          <a:p>
            <a:pPr>
              <a:defRPr/>
            </a:pPr>
            <a:r>
              <a:rPr lang="pt-BR" sz="1400" b="1" dirty="0" smtClean="0"/>
              <a:t> FONTE: </a:t>
            </a:r>
            <a:r>
              <a:rPr lang="pt-BR" sz="1400" b="1" dirty="0" err="1" smtClean="0"/>
              <a:t>Danielly</a:t>
            </a:r>
            <a:r>
              <a:rPr lang="pt-BR" sz="1400" b="1" dirty="0" smtClean="0"/>
              <a:t> </a:t>
            </a:r>
            <a:r>
              <a:rPr lang="pt-BR" sz="1400" b="1" dirty="0"/>
              <a:t>R. Palma</a:t>
            </a:r>
            <a:r>
              <a:rPr lang="pt-BR" sz="1400" b="1" dirty="0" smtClean="0"/>
              <a:t>; mestrado</a:t>
            </a:r>
            <a:r>
              <a:rPr lang="pt-BR" sz="1400" b="1" dirty="0"/>
              <a:t>; UFMT/ISC; Cuiabá, 2011.</a:t>
            </a:r>
          </a:p>
          <a:p>
            <a:pPr>
              <a:defRPr/>
            </a:pPr>
            <a:endParaRPr lang="pt-BR" sz="2000" b="1" dirty="0"/>
          </a:p>
        </p:txBody>
      </p:sp>
      <p:graphicFrame>
        <p:nvGraphicFramePr>
          <p:cNvPr id="7" name="Tabela 6"/>
          <p:cNvGraphicFramePr>
            <a:graphicFrameLocks noGrp="1"/>
          </p:cNvGraphicFramePr>
          <p:nvPr>
            <p:extLst>
              <p:ext uri="{D42A27DB-BD31-4B8C-83A1-F6EECF244321}">
                <p14:modId xmlns:p14="http://schemas.microsoft.com/office/powerpoint/2010/main" val="3004513014"/>
              </p:ext>
            </p:extLst>
          </p:nvPr>
        </p:nvGraphicFramePr>
        <p:xfrm>
          <a:off x="5364162" y="188913"/>
          <a:ext cx="3600325" cy="2237994"/>
        </p:xfrm>
        <a:graphic>
          <a:graphicData uri="http://schemas.openxmlformats.org/drawingml/2006/table">
            <a:tbl>
              <a:tblPr/>
              <a:tblGrid>
                <a:gridCol w="1616472"/>
                <a:gridCol w="440856"/>
                <a:gridCol w="955188"/>
                <a:gridCol w="587809"/>
              </a:tblGrid>
              <a:tr h="453023">
                <a:tc gridSpan="4">
                  <a:txBody>
                    <a:bodyPr/>
                    <a:lstStyle/>
                    <a:p>
                      <a:pPr algn="just">
                        <a:lnSpc>
                          <a:spcPct val="100000"/>
                        </a:lnSpc>
                        <a:spcAft>
                          <a:spcPts val="0"/>
                        </a:spcAft>
                      </a:pPr>
                      <a:r>
                        <a:rPr lang="pt-BR" sz="1100" b="1" dirty="0">
                          <a:solidFill>
                            <a:srgbClr val="403152"/>
                          </a:solidFill>
                          <a:latin typeface="+mn-lt"/>
                          <a:ea typeface="Calibri"/>
                          <a:cs typeface="Times New Roman"/>
                        </a:rPr>
                        <a:t>Tabela </a:t>
                      </a:r>
                      <a:r>
                        <a:rPr lang="pt-BR" sz="1100" b="1" dirty="0" smtClean="0">
                          <a:solidFill>
                            <a:srgbClr val="403152"/>
                          </a:solidFill>
                          <a:latin typeface="+mn-lt"/>
                          <a:ea typeface="Calibri"/>
                          <a:cs typeface="Times New Roman"/>
                        </a:rPr>
                        <a:t>2</a:t>
                      </a:r>
                      <a:r>
                        <a:rPr lang="pt-BR" sz="1100" dirty="0" smtClean="0">
                          <a:solidFill>
                            <a:srgbClr val="403152"/>
                          </a:solidFill>
                          <a:latin typeface="+mn-lt"/>
                          <a:ea typeface="Calibri"/>
                          <a:cs typeface="Times New Roman"/>
                        </a:rPr>
                        <a:t> </a:t>
                      </a:r>
                      <a:r>
                        <a:rPr lang="pt-BR" sz="1100" dirty="0">
                          <a:solidFill>
                            <a:srgbClr val="403152"/>
                          </a:solidFill>
                          <a:latin typeface="+mn-lt"/>
                          <a:ea typeface="Calibri"/>
                          <a:cs typeface="Times New Roman"/>
                        </a:rPr>
                        <a:t>- </a:t>
                      </a:r>
                      <a:r>
                        <a:rPr lang="pt-BR" sz="1100" b="1" dirty="0">
                          <a:solidFill>
                            <a:srgbClr val="403152"/>
                          </a:solidFill>
                          <a:latin typeface="+mn-lt"/>
                          <a:ea typeface="Calibri"/>
                          <a:cs typeface="Times New Roman"/>
                        </a:rPr>
                        <a:t>Número de substâncias detectadas em leite humano de uma amostra (n=62) de mães residentes </a:t>
                      </a:r>
                      <a:r>
                        <a:rPr lang="pt-BR" sz="1100" b="1" dirty="0" smtClean="0">
                          <a:solidFill>
                            <a:srgbClr val="403152"/>
                          </a:solidFill>
                          <a:latin typeface="+mn-lt"/>
                          <a:ea typeface="Calibri"/>
                          <a:cs typeface="Times New Roman"/>
                        </a:rPr>
                        <a:t>em </a:t>
                      </a:r>
                      <a:r>
                        <a:rPr lang="pt-BR" sz="1100" b="1" dirty="0">
                          <a:solidFill>
                            <a:srgbClr val="403152"/>
                          </a:solidFill>
                          <a:latin typeface="+mn-lt"/>
                          <a:ea typeface="Calibri"/>
                          <a:cs typeface="Times New Roman"/>
                        </a:rPr>
                        <a:t>Lucas do Rio Verde-MT em 2010.</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347317">
                <a:tc>
                  <a:txBody>
                    <a:bodyPr/>
                    <a:lstStyle/>
                    <a:p>
                      <a:pPr algn="ctr">
                        <a:lnSpc>
                          <a:spcPct val="115000"/>
                        </a:lnSpc>
                        <a:spcAft>
                          <a:spcPts val="0"/>
                        </a:spcAft>
                        <a:tabLst>
                          <a:tab pos="1245870" algn="l"/>
                        </a:tabLst>
                      </a:pPr>
                      <a:r>
                        <a:rPr lang="pt-BR" sz="1100" b="1" dirty="0">
                          <a:solidFill>
                            <a:srgbClr val="403152"/>
                          </a:solidFill>
                          <a:latin typeface="+mn-lt"/>
                          <a:ea typeface="Calibri"/>
                          <a:cs typeface="Times New Roman"/>
                        </a:rPr>
                        <a:t>Número de substâncias</a:t>
                      </a:r>
                      <a:endParaRPr lang="pt-BR" sz="1100" dirty="0">
                        <a:solidFill>
                          <a:srgbClr val="403152"/>
                        </a:solidFill>
                        <a:latin typeface="+mn-lt"/>
                        <a:ea typeface="Calibri"/>
                        <a:cs typeface="Times New Roman"/>
                      </a:endParaRPr>
                    </a:p>
                    <a:p>
                      <a:pPr algn="ctr">
                        <a:lnSpc>
                          <a:spcPct val="115000"/>
                        </a:lnSpc>
                        <a:spcAft>
                          <a:spcPts val="0"/>
                        </a:spcAft>
                        <a:tabLst>
                          <a:tab pos="1245870" algn="l"/>
                        </a:tabLst>
                      </a:pPr>
                      <a:r>
                        <a:rPr lang="pt-BR" sz="1100" b="1" dirty="0">
                          <a:solidFill>
                            <a:srgbClr val="403152"/>
                          </a:solidFill>
                          <a:latin typeface="+mn-lt"/>
                          <a:ea typeface="Calibri"/>
                          <a:cs typeface="Times New Roman"/>
                        </a:rPr>
                        <a:t>detectadas nas amostras</a:t>
                      </a:r>
                      <a:endParaRPr lang="pt-BR" sz="1100" dirty="0">
                        <a:solidFill>
                          <a:srgbClr val="403152"/>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solidFill>
                            <a:srgbClr val="403152"/>
                          </a:solidFill>
                          <a:latin typeface="+mn-lt"/>
                          <a:ea typeface="Calibri"/>
                          <a:cs typeface="Times New Roman"/>
                        </a:rPr>
                        <a:t>n</a:t>
                      </a:r>
                      <a:endParaRPr lang="pt-BR" sz="1100">
                        <a:solidFill>
                          <a:srgbClr val="403152"/>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dirty="0" err="1">
                          <a:solidFill>
                            <a:srgbClr val="403152"/>
                          </a:solidFill>
                          <a:latin typeface="+mn-lt"/>
                          <a:ea typeface="Calibri"/>
                          <a:cs typeface="Times New Roman"/>
                        </a:rPr>
                        <a:t>Frequência</a:t>
                      </a:r>
                      <a:endParaRPr lang="pt-BR" sz="1100" dirty="0">
                        <a:solidFill>
                          <a:srgbClr val="403152"/>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dirty="0">
                          <a:solidFill>
                            <a:srgbClr val="403152"/>
                          </a:solidFill>
                          <a:latin typeface="+mn-lt"/>
                          <a:ea typeface="Calibri"/>
                          <a:cs typeface="Times New Roman"/>
                        </a:rPr>
                        <a:t>%</a:t>
                      </a:r>
                      <a:endParaRPr lang="pt-BR" sz="1100" dirty="0">
                        <a:solidFill>
                          <a:srgbClr val="403152"/>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59">
                <a:tc>
                  <a:txBody>
                    <a:bodyPr/>
                    <a:lstStyle/>
                    <a:p>
                      <a:pPr algn="ctr">
                        <a:lnSpc>
                          <a:spcPct val="115000"/>
                        </a:lnSpc>
                        <a:spcAft>
                          <a:spcPts val="0"/>
                        </a:spcAft>
                      </a:pPr>
                      <a:r>
                        <a:rPr lang="pt-BR" sz="1100" dirty="0">
                          <a:solidFill>
                            <a:srgbClr val="403152"/>
                          </a:solidFill>
                          <a:latin typeface="+mn-lt"/>
                          <a:ea typeface="Calibri"/>
                          <a:cs typeface="Times New Roman"/>
                        </a:rPr>
                        <a:t>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BR" sz="1100">
                          <a:solidFill>
                            <a:srgbClr val="403152"/>
                          </a:solidFill>
                          <a:latin typeface="+mn-lt"/>
                          <a:ea typeface="Calibri"/>
                          <a:cs typeface="Times New Roman"/>
                        </a:rPr>
                        <a:t>9</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BR" sz="1100">
                          <a:solidFill>
                            <a:srgbClr val="403152"/>
                          </a:solidFill>
                          <a:latin typeface="+mn-lt"/>
                          <a:ea typeface="Calibri"/>
                          <a:cs typeface="Times New Roman"/>
                        </a:rPr>
                        <a:t>0,15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15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73659">
                <a:tc>
                  <a:txBody>
                    <a:bodyPr/>
                    <a:lstStyle/>
                    <a:p>
                      <a:pPr algn="ctr">
                        <a:lnSpc>
                          <a:spcPct val="115000"/>
                        </a:lnSpc>
                        <a:spcAft>
                          <a:spcPts val="0"/>
                        </a:spcAft>
                      </a:pPr>
                      <a:r>
                        <a:rPr lang="pt-BR" sz="1100" dirty="0">
                          <a:solidFill>
                            <a:srgbClr val="403152"/>
                          </a:solidFill>
                          <a:latin typeface="+mn-lt"/>
                          <a:ea typeface="Calibri"/>
                          <a:cs typeface="Times New Roman"/>
                        </a:rPr>
                        <a:t>2</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18</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0,29</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29</a:t>
                      </a:r>
                    </a:p>
                  </a:txBody>
                  <a:tcPr marL="68580" marR="68580" marT="0" marB="0">
                    <a:lnL>
                      <a:noFill/>
                    </a:lnL>
                    <a:lnR>
                      <a:noFill/>
                    </a:lnR>
                    <a:lnT>
                      <a:noFill/>
                    </a:lnT>
                    <a:lnB>
                      <a:noFill/>
                    </a:lnB>
                  </a:tcPr>
                </a:tc>
              </a:tr>
              <a:tr h="173659">
                <a:tc>
                  <a:txBody>
                    <a:bodyPr/>
                    <a:lstStyle/>
                    <a:p>
                      <a:pPr algn="ctr">
                        <a:lnSpc>
                          <a:spcPct val="115000"/>
                        </a:lnSpc>
                        <a:spcAft>
                          <a:spcPts val="0"/>
                        </a:spcAft>
                      </a:pPr>
                      <a:r>
                        <a:rPr lang="pt-BR" sz="1100" dirty="0">
                          <a:solidFill>
                            <a:srgbClr val="403152"/>
                          </a:solidFill>
                          <a:latin typeface="+mn-lt"/>
                          <a:ea typeface="Calibri"/>
                          <a:cs typeface="Times New Roman"/>
                        </a:rPr>
                        <a:t>3</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12</a:t>
                      </a:r>
                    </a:p>
                  </a:txBody>
                  <a:tcPr marL="68580" marR="68580" marT="0" marB="0">
                    <a:lnL>
                      <a:noFill/>
                    </a:lnL>
                    <a:lnR>
                      <a:noFill/>
                    </a:lnR>
                    <a:lnT>
                      <a:noFill/>
                    </a:lnT>
                    <a:lnB>
                      <a:noFill/>
                    </a:lnB>
                  </a:tcPr>
                </a:tc>
                <a:tc>
                  <a:txBody>
                    <a:bodyPr/>
                    <a:lstStyle/>
                    <a:p>
                      <a:pPr algn="ctr">
                        <a:lnSpc>
                          <a:spcPct val="115000"/>
                        </a:lnSpc>
                        <a:spcAft>
                          <a:spcPts val="0"/>
                        </a:spcAft>
                      </a:pPr>
                      <a:r>
                        <a:rPr lang="pt-BR" sz="1100">
                          <a:solidFill>
                            <a:srgbClr val="403152"/>
                          </a:solidFill>
                          <a:latin typeface="+mn-lt"/>
                          <a:ea typeface="Calibri"/>
                          <a:cs typeface="Times New Roman"/>
                        </a:rPr>
                        <a:t>0,19</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19</a:t>
                      </a:r>
                    </a:p>
                  </a:txBody>
                  <a:tcPr marL="68580" marR="68580" marT="0" marB="0">
                    <a:lnL>
                      <a:noFill/>
                    </a:lnL>
                    <a:lnR>
                      <a:noFill/>
                    </a:lnR>
                    <a:lnT>
                      <a:noFill/>
                    </a:lnT>
                    <a:lnB>
                      <a:noFill/>
                    </a:lnB>
                  </a:tcPr>
                </a:tc>
              </a:tr>
              <a:tr h="173659">
                <a:tc>
                  <a:txBody>
                    <a:bodyPr/>
                    <a:lstStyle/>
                    <a:p>
                      <a:pPr algn="ctr">
                        <a:lnSpc>
                          <a:spcPct val="115000"/>
                        </a:lnSpc>
                        <a:spcAft>
                          <a:spcPts val="0"/>
                        </a:spcAft>
                      </a:pPr>
                      <a:r>
                        <a:rPr lang="pt-BR" sz="1100" dirty="0">
                          <a:solidFill>
                            <a:srgbClr val="403152"/>
                          </a:solidFill>
                          <a:latin typeface="+mn-lt"/>
                          <a:ea typeface="Calibri"/>
                          <a:cs typeface="Times New Roman"/>
                        </a:rPr>
                        <a:t>4</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15</a:t>
                      </a:r>
                    </a:p>
                  </a:txBody>
                  <a:tcPr marL="68580" marR="68580" marT="0" marB="0">
                    <a:lnL>
                      <a:noFill/>
                    </a:lnL>
                    <a:lnR>
                      <a:noFill/>
                    </a:lnR>
                    <a:lnT>
                      <a:noFill/>
                    </a:lnT>
                    <a:lnB>
                      <a:noFill/>
                    </a:lnB>
                  </a:tcPr>
                </a:tc>
                <a:tc>
                  <a:txBody>
                    <a:bodyPr/>
                    <a:lstStyle/>
                    <a:p>
                      <a:pPr algn="ctr">
                        <a:lnSpc>
                          <a:spcPct val="115000"/>
                        </a:lnSpc>
                        <a:spcAft>
                          <a:spcPts val="0"/>
                        </a:spcAft>
                      </a:pPr>
                      <a:r>
                        <a:rPr lang="pt-BR" sz="1100">
                          <a:solidFill>
                            <a:srgbClr val="403152"/>
                          </a:solidFill>
                          <a:latin typeface="+mn-lt"/>
                          <a:ea typeface="Calibri"/>
                          <a:cs typeface="Times New Roman"/>
                        </a:rPr>
                        <a:t>0,24</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24</a:t>
                      </a:r>
                    </a:p>
                  </a:txBody>
                  <a:tcPr marL="68580" marR="68580" marT="0" marB="0">
                    <a:lnL>
                      <a:noFill/>
                    </a:lnL>
                    <a:lnR>
                      <a:noFill/>
                    </a:lnR>
                    <a:lnT>
                      <a:noFill/>
                    </a:lnT>
                    <a:lnB>
                      <a:noFill/>
                    </a:lnB>
                  </a:tcPr>
                </a:tc>
              </a:tr>
              <a:tr h="173659">
                <a:tc>
                  <a:txBody>
                    <a:bodyPr/>
                    <a:lstStyle/>
                    <a:p>
                      <a:pPr algn="ctr">
                        <a:lnSpc>
                          <a:spcPct val="115000"/>
                        </a:lnSpc>
                        <a:spcAft>
                          <a:spcPts val="0"/>
                        </a:spcAft>
                      </a:pPr>
                      <a:r>
                        <a:rPr lang="pt-BR" sz="1100" dirty="0">
                          <a:solidFill>
                            <a:srgbClr val="403152"/>
                          </a:solidFill>
                          <a:latin typeface="+mn-lt"/>
                          <a:ea typeface="Calibri"/>
                          <a:cs typeface="Times New Roman"/>
                        </a:rPr>
                        <a:t>5</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7</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0,11</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11</a:t>
                      </a:r>
                    </a:p>
                  </a:txBody>
                  <a:tcPr marL="68580" marR="68580" marT="0" marB="0">
                    <a:lnL>
                      <a:noFill/>
                    </a:lnL>
                    <a:lnR>
                      <a:noFill/>
                    </a:lnR>
                    <a:lnT>
                      <a:noFill/>
                    </a:lnT>
                    <a:lnB>
                      <a:noFill/>
                    </a:lnB>
                  </a:tcPr>
                </a:tc>
              </a:tr>
              <a:tr h="173659">
                <a:tc>
                  <a:txBody>
                    <a:bodyPr/>
                    <a:lstStyle/>
                    <a:p>
                      <a:pPr algn="ctr">
                        <a:lnSpc>
                          <a:spcPct val="115000"/>
                        </a:lnSpc>
                        <a:spcAft>
                          <a:spcPts val="0"/>
                        </a:spcAft>
                      </a:pPr>
                      <a:r>
                        <a:rPr lang="pt-BR" sz="1100" dirty="0">
                          <a:solidFill>
                            <a:srgbClr val="403152"/>
                          </a:solidFill>
                          <a:latin typeface="+mn-lt"/>
                          <a:ea typeface="Calibri"/>
                          <a:cs typeface="Times New Roman"/>
                        </a:rPr>
                        <a:t>6</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1</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0,02</a:t>
                      </a:r>
                    </a:p>
                  </a:txBody>
                  <a:tcPr marL="68580" marR="68580" marT="0" marB="0">
                    <a:lnL>
                      <a:noFill/>
                    </a:lnL>
                    <a:lnR>
                      <a:noFill/>
                    </a:lnR>
                    <a:lnT>
                      <a:noFill/>
                    </a:lnT>
                    <a:lnB>
                      <a:noFill/>
                    </a:lnB>
                  </a:tcPr>
                </a:tc>
                <a:tc>
                  <a:txBody>
                    <a:bodyPr/>
                    <a:lstStyle/>
                    <a:p>
                      <a:pPr algn="ctr">
                        <a:lnSpc>
                          <a:spcPct val="115000"/>
                        </a:lnSpc>
                        <a:spcAft>
                          <a:spcPts val="0"/>
                        </a:spcAft>
                      </a:pPr>
                      <a:r>
                        <a:rPr lang="pt-BR" sz="1100" dirty="0">
                          <a:solidFill>
                            <a:srgbClr val="403152"/>
                          </a:solidFill>
                          <a:latin typeface="+mn-lt"/>
                          <a:ea typeface="Calibri"/>
                          <a:cs typeface="Times New Roman"/>
                        </a:rPr>
                        <a:t>2</a:t>
                      </a:r>
                    </a:p>
                  </a:txBody>
                  <a:tcPr marL="68580" marR="68580" marT="0" marB="0">
                    <a:lnL>
                      <a:noFill/>
                    </a:lnL>
                    <a:lnR>
                      <a:noFill/>
                    </a:lnR>
                    <a:lnT>
                      <a:noFill/>
                    </a:lnT>
                    <a:lnB>
                      <a:noFill/>
                    </a:lnB>
                  </a:tcPr>
                </a:tc>
              </a:tr>
              <a:tr h="173659">
                <a:tc>
                  <a:txBody>
                    <a:bodyPr/>
                    <a:lstStyle/>
                    <a:p>
                      <a:pPr algn="ctr">
                        <a:lnSpc>
                          <a:spcPct val="115000"/>
                        </a:lnSpc>
                        <a:spcAft>
                          <a:spcPts val="0"/>
                        </a:spcAft>
                      </a:pPr>
                      <a:r>
                        <a:rPr lang="pt-BR" sz="1100" dirty="0">
                          <a:solidFill>
                            <a:srgbClr val="403152"/>
                          </a:solidFill>
                          <a:latin typeface="+mn-lt"/>
                          <a:ea typeface="Calibri"/>
                          <a:cs typeface="Times New Roman"/>
                        </a:rPr>
                        <a:t>TOTAL</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403152"/>
                          </a:solidFill>
                          <a:latin typeface="+mn-lt"/>
                          <a:ea typeface="Calibri"/>
                          <a:cs typeface="Times New Roman"/>
                        </a:rPr>
                        <a:t>62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403152"/>
                          </a:solidFill>
                          <a:latin typeface="+mn-lt"/>
                          <a:ea typeface="Calibri"/>
                          <a:cs typeface="Times New Roman"/>
                        </a:rPr>
                        <a:t>1,00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dirty="0">
                          <a:solidFill>
                            <a:srgbClr val="403152"/>
                          </a:solidFill>
                          <a:latin typeface="+mn-lt"/>
                          <a:ea typeface="Calibri"/>
                          <a:cs typeface="Times New Roman"/>
                        </a:rPr>
                        <a:t>100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8" name="Diagrama 7"/>
          <p:cNvGraphicFramePr/>
          <p:nvPr/>
        </p:nvGraphicFramePr>
        <p:xfrm>
          <a:off x="179512" y="1196752"/>
          <a:ext cx="475252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629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12290" name="Picture 2" descr="Z:\TRANSGENICOS\Bibliografia\Glifosato\fotos resistencia\Imagem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20" y="110892"/>
            <a:ext cx="8847360" cy="663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40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82550" y="227013"/>
            <a:ext cx="9061450" cy="13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9pPr>
          </a:lstStyle>
          <a:p>
            <a:pPr algn="ctr" eaLnBrk="1">
              <a:lnSpc>
                <a:spcPct val="104000"/>
              </a:lnSpc>
              <a:buClrTx/>
              <a:buSzPct val="45000"/>
              <a:buFontTx/>
              <a:buNone/>
            </a:pPr>
            <a:r>
              <a:rPr lang="pt-PT" sz="4400">
                <a:solidFill>
                  <a:srgbClr val="000000"/>
                </a:solidFill>
              </a:rPr>
              <a:t>CTNBio sobre a Soja RR</a:t>
            </a:r>
          </a:p>
        </p:txBody>
      </p:sp>
      <p:sp>
        <p:nvSpPr>
          <p:cNvPr id="25602" name="Text Box 2"/>
          <p:cNvSpPr txBox="1">
            <a:spLocks noChangeArrowheads="1"/>
          </p:cNvSpPr>
          <p:nvPr/>
        </p:nvSpPr>
        <p:spPr bwMode="auto">
          <a:xfrm>
            <a:off x="539750" y="1752600"/>
            <a:ext cx="8280400" cy="474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1pPr>
            <a:lvl2pPr marL="852488" indent="-279400">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2pPr>
            <a:lvl3pPr>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3pPr>
            <a:lvl4pPr>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4pPr>
            <a:lvl5pPr>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852488"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defRPr sz="2400">
                <a:solidFill>
                  <a:srgbClr val="FFFFFF"/>
                </a:solidFill>
                <a:latin typeface="Arial" pitchFamily="34" charset="0"/>
                <a:ea typeface="AR PL UMing HK" charset="0"/>
                <a:cs typeface="AR PL UMing HK" charset="0"/>
              </a:defRPr>
            </a:lvl9pPr>
          </a:lstStyle>
          <a:p>
            <a:pPr lvl="1" eaLnBrk="1">
              <a:lnSpc>
                <a:spcPct val="104000"/>
              </a:lnSpc>
              <a:spcAft>
                <a:spcPts val="1425"/>
              </a:spcAft>
              <a:buClrTx/>
              <a:buSzPct val="75000"/>
              <a:buFontTx/>
              <a:buNone/>
            </a:pPr>
            <a:r>
              <a:rPr lang="pt-PT" sz="3600" i="1" dirty="0">
                <a:solidFill>
                  <a:srgbClr val="000000"/>
                </a:solidFill>
              </a:rPr>
              <a:t>“</a:t>
            </a:r>
            <a:r>
              <a:rPr lang="en-US" sz="3600" i="1" dirty="0">
                <a:solidFill>
                  <a:srgbClr val="000000"/>
                </a:solidFill>
              </a:rPr>
              <a:t>A</a:t>
            </a:r>
            <a:r>
              <a:rPr lang="pt-PT" sz="3600" i="1" dirty="0">
                <a:solidFill>
                  <a:srgbClr val="000000"/>
                </a:solidFill>
              </a:rPr>
              <a:t> introdução de cultivares tolerantes ao Glifosate</a:t>
            </a:r>
            <a:r>
              <a:rPr lang="pt-PT" sz="3600" b="1" i="1" dirty="0">
                <a:solidFill>
                  <a:srgbClr val="000000"/>
                </a:solidFill>
              </a:rPr>
              <a:t> não</a:t>
            </a:r>
            <a:r>
              <a:rPr lang="en-US" sz="3600" b="1" i="1" dirty="0">
                <a:solidFill>
                  <a:srgbClr val="000000"/>
                </a:solidFill>
              </a:rPr>
              <a:t> </a:t>
            </a:r>
            <a:r>
              <a:rPr lang="pt-PT" sz="3600" b="1" i="1" dirty="0">
                <a:solidFill>
                  <a:srgbClr val="000000"/>
                </a:solidFill>
              </a:rPr>
              <a:t>aumentará a pressão</a:t>
            </a:r>
            <a:r>
              <a:rPr lang="en-US" sz="3600" b="1" i="1" dirty="0">
                <a:solidFill>
                  <a:srgbClr val="000000"/>
                </a:solidFill>
              </a:rPr>
              <a:t> </a:t>
            </a:r>
            <a:r>
              <a:rPr lang="pt-PT" sz="3600" b="1" i="1" dirty="0">
                <a:solidFill>
                  <a:srgbClr val="000000"/>
                </a:solidFill>
              </a:rPr>
              <a:t>de seleção sobre as plantas daninhas</a:t>
            </a:r>
            <a:r>
              <a:rPr lang="pt-PT" sz="3600" i="1" dirty="0">
                <a:solidFill>
                  <a:srgbClr val="000000"/>
                </a:solidFill>
              </a:rPr>
              <a:t>, em termos de concentração do Glifosate (produto/área)” </a:t>
            </a:r>
          </a:p>
          <a:p>
            <a:pPr lvl="1" eaLnBrk="1">
              <a:lnSpc>
                <a:spcPct val="104000"/>
              </a:lnSpc>
              <a:spcAft>
                <a:spcPts val="1425"/>
              </a:spcAft>
              <a:buClrTx/>
              <a:buSzPct val="75000"/>
              <a:buFontTx/>
              <a:buNone/>
            </a:pPr>
            <a:r>
              <a:rPr lang="pt-PT" i="1" dirty="0">
                <a:solidFill>
                  <a:srgbClr val="000000"/>
                </a:solidFill>
              </a:rPr>
              <a:t>Comunicado 54, de 29 de setembro de 1998</a:t>
            </a:r>
            <a:r>
              <a:rPr lang="pt-PT" sz="3600" i="1" dirty="0">
                <a:solidFill>
                  <a:srgbClr val="000000"/>
                </a:solidFill>
              </a:rPr>
              <a:t>			</a:t>
            </a:r>
          </a:p>
        </p:txBody>
      </p:sp>
    </p:spTree>
    <p:extLst>
      <p:ext uri="{BB962C8B-B14F-4D97-AF65-F5344CB8AC3E}">
        <p14:creationId xmlns:p14="http://schemas.microsoft.com/office/powerpoint/2010/main" val="276169308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É preciso manejo para controlar plantas tigueras mais resistentes</a:t>
            </a:r>
            <a:br>
              <a:rPr lang="pt-BR" b="1" dirty="0"/>
            </a:br>
            <a:endParaRPr lang="pt-BR" dirty="0"/>
          </a:p>
        </p:txBody>
      </p:sp>
      <p:sp>
        <p:nvSpPr>
          <p:cNvPr id="3" name="Espaço Reservado para Conteúdo 2"/>
          <p:cNvSpPr>
            <a:spLocks noGrp="1"/>
          </p:cNvSpPr>
          <p:nvPr>
            <p:ph idx="1"/>
          </p:nvPr>
        </p:nvSpPr>
        <p:spPr>
          <a:xfrm>
            <a:off x="0" y="836712"/>
            <a:ext cx="9144000" cy="6021288"/>
          </a:xfrm>
        </p:spPr>
        <p:txBody>
          <a:bodyPr>
            <a:noAutofit/>
          </a:bodyPr>
          <a:lstStyle/>
          <a:p>
            <a:endParaRPr lang="pt-BR" sz="2400" dirty="0" smtClean="0"/>
          </a:p>
          <a:p>
            <a:r>
              <a:rPr lang="pt-BR" sz="2200" dirty="0"/>
              <a:t>As plantas que persistem no campo competindo com a cultura sucessora são chamadas tigueras e estão mais resistentes devido à modificação genética. O milho que brota espontaneamente na lavoura de soja, em cultivo sucessivo, pode se tornar um problema para os produtores rurais</a:t>
            </a:r>
            <a:r>
              <a:rPr lang="pt-BR" sz="2200" dirty="0" smtClean="0"/>
              <a:t>.</a:t>
            </a:r>
          </a:p>
          <a:p>
            <a:r>
              <a:rPr lang="pt-BR" sz="2200" dirty="0" smtClean="0"/>
              <a:t>Os </a:t>
            </a:r>
            <a:r>
              <a:rPr lang="pt-BR" sz="2200" dirty="0"/>
              <a:t>agricultores que adotam o sistema de produção que tem a soja seguida do milho safrinha, ambos geneticamente modificados para resistir ao herbicida glifosato, terão um novo desafio: controlar a presença do milho durante a cultura da soja. </a:t>
            </a:r>
            <a:endParaRPr lang="pt-BR" sz="2200" dirty="0" smtClean="0"/>
          </a:p>
          <a:p>
            <a:r>
              <a:rPr lang="pt-BR" sz="2200" dirty="0" smtClean="0"/>
              <a:t>De </a:t>
            </a:r>
            <a:r>
              <a:rPr lang="pt-BR" sz="2200" dirty="0"/>
              <a:t>acordo com </a:t>
            </a:r>
            <a:r>
              <a:rPr lang="pt-BR" sz="2200" dirty="0" smtClean="0"/>
              <a:t>o pesquisador </a:t>
            </a:r>
            <a:r>
              <a:rPr lang="pt-BR" sz="2200" dirty="0"/>
              <a:t>Fernando Adegas, da Embrapa Soja, o poder de competição do milho é bastante elevado e pode causar redução de produtividade na soja. "Se houver duas ou três plantas por metro quadrado, o milho pode reduzir em até 50% a produtividade da soja", confirma o pesquisador.</a:t>
            </a:r>
          </a:p>
          <a:p>
            <a:endParaRPr lang="pt-BR" sz="1800" dirty="0" smtClean="0"/>
          </a:p>
          <a:p>
            <a:r>
              <a:rPr lang="pt-BR" sz="1800" dirty="0" smtClean="0">
                <a:hlinkClick r:id="rId2"/>
              </a:rPr>
              <a:t>https</a:t>
            </a:r>
            <a:r>
              <a:rPr lang="pt-BR" sz="1800" dirty="0">
                <a:hlinkClick r:id="rId2"/>
              </a:rPr>
              <a:t>://www.embrapa.br/busca-de-noticias/-/</a:t>
            </a:r>
            <a:r>
              <a:rPr lang="pt-BR" sz="1800" dirty="0" smtClean="0">
                <a:hlinkClick r:id="rId2"/>
              </a:rPr>
              <a:t>noticia/2678142/e-preciso-manejo-para-controlar-plantas-tigueras-mais-resistentes</a:t>
            </a:r>
            <a:r>
              <a:rPr lang="pt-BR" sz="1800" dirty="0" smtClean="0"/>
              <a:t>    </a:t>
            </a:r>
            <a:r>
              <a:rPr lang="pt-BR" sz="1800" dirty="0"/>
              <a:t>14/04/15</a:t>
            </a:r>
          </a:p>
          <a:p>
            <a:endParaRPr lang="pt-BR" sz="1800" dirty="0"/>
          </a:p>
        </p:txBody>
      </p:sp>
    </p:spTree>
    <p:extLst>
      <p:ext uri="{BB962C8B-B14F-4D97-AF65-F5344CB8AC3E}">
        <p14:creationId xmlns:p14="http://schemas.microsoft.com/office/powerpoint/2010/main" val="388020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685800" y="122238"/>
            <a:ext cx="7989888"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Gill Sans MT" pitchFamily="32" charset="0"/>
                <a:ea typeface="WenQuanYi Micro Hei"/>
                <a:cs typeface="WenQuanYi Micro Hei"/>
              </a:defRPr>
            </a:lvl9pPr>
          </a:lstStyle>
          <a:p>
            <a:pPr algn="ctr">
              <a:lnSpc>
                <a:spcPct val="87000"/>
              </a:lnSpc>
              <a:buClrTx/>
              <a:buFontTx/>
              <a:buNone/>
            </a:pPr>
            <a:r>
              <a:rPr lang="en-GB" sz="4300" dirty="0">
                <a:solidFill>
                  <a:srgbClr val="572314"/>
                </a:solidFill>
                <a:effectLst>
                  <a:outerShdw blurRad="38100" dist="38100" dir="2700000" algn="tl">
                    <a:srgbClr val="C0C0C0"/>
                  </a:outerShdw>
                </a:effectLst>
              </a:rPr>
              <a:t>Transgene </a:t>
            </a:r>
            <a:r>
              <a:rPr lang="en-GB" sz="4300" dirty="0" err="1">
                <a:solidFill>
                  <a:srgbClr val="572314"/>
                </a:solidFill>
                <a:effectLst>
                  <a:outerShdw blurRad="38100" dist="38100" dir="2700000" algn="tl">
                    <a:srgbClr val="C0C0C0"/>
                  </a:outerShdw>
                </a:effectLst>
              </a:rPr>
              <a:t>esperado</a:t>
            </a:r>
            <a:r>
              <a:rPr lang="en-GB" sz="4300" dirty="0">
                <a:solidFill>
                  <a:srgbClr val="572314"/>
                </a:solidFill>
                <a:effectLst>
                  <a:outerShdw blurRad="38100" dist="38100" dir="2700000" algn="tl">
                    <a:srgbClr val="C0C0C0"/>
                  </a:outerShdw>
                </a:effectLst>
              </a:rPr>
              <a:t> vs </a:t>
            </a:r>
            <a:r>
              <a:rPr lang="en-GB" sz="4300" dirty="0" err="1">
                <a:solidFill>
                  <a:srgbClr val="572314"/>
                </a:solidFill>
                <a:effectLst>
                  <a:outerShdw blurRad="38100" dist="38100" dir="2700000" algn="tl">
                    <a:srgbClr val="C0C0C0"/>
                  </a:outerShdw>
                </a:effectLst>
              </a:rPr>
              <a:t>observado</a:t>
            </a:r>
            <a:r>
              <a:rPr lang="en-GB" sz="4300" dirty="0">
                <a:solidFill>
                  <a:srgbClr val="572314"/>
                </a:solidFill>
                <a:effectLst>
                  <a:outerShdw blurRad="38100" dist="38100" dir="2700000" algn="tl">
                    <a:srgbClr val="C0C0C0"/>
                  </a:outerShdw>
                </a:effectLst>
              </a:rPr>
              <a:t/>
            </a:r>
            <a:br>
              <a:rPr lang="en-GB" sz="4300" dirty="0">
                <a:solidFill>
                  <a:srgbClr val="572314"/>
                </a:solidFill>
                <a:effectLst>
                  <a:outerShdw blurRad="38100" dist="38100" dir="2700000" algn="tl">
                    <a:srgbClr val="C0C0C0"/>
                  </a:outerShdw>
                </a:effectLst>
              </a:rPr>
            </a:br>
            <a:r>
              <a:rPr lang="en-GB" sz="2800" dirty="0" err="1">
                <a:solidFill>
                  <a:srgbClr val="572314"/>
                </a:solidFill>
                <a:effectLst>
                  <a:outerShdw blurRad="38100" dist="38100" dir="2700000" algn="tl">
                    <a:srgbClr val="C0C0C0"/>
                  </a:outerShdw>
                </a:effectLst>
              </a:rPr>
              <a:t>Colonier</a:t>
            </a:r>
            <a:r>
              <a:rPr lang="en-GB" sz="2800" dirty="0">
                <a:solidFill>
                  <a:srgbClr val="572314"/>
                </a:solidFill>
                <a:effectLst>
                  <a:outerShdw blurRad="38100" dist="38100" dir="2700000" algn="tl">
                    <a:srgbClr val="C0C0C0"/>
                  </a:outerShdw>
                </a:effectLst>
              </a:rPr>
              <a:t> </a:t>
            </a:r>
            <a:r>
              <a:rPr lang="en-GB" sz="2800" i="1" dirty="0">
                <a:solidFill>
                  <a:srgbClr val="572314"/>
                </a:solidFill>
                <a:effectLst>
                  <a:outerShdw blurRad="38100" dist="38100" dir="2700000" algn="tl">
                    <a:srgbClr val="C0C0C0"/>
                  </a:outerShdw>
                </a:effectLst>
              </a:rPr>
              <a:t>et al.</a:t>
            </a:r>
            <a:r>
              <a:rPr lang="en-GB" sz="2800" dirty="0">
                <a:solidFill>
                  <a:srgbClr val="572314"/>
                </a:solidFill>
                <a:effectLst>
                  <a:outerShdw blurRad="38100" dist="38100" dir="2700000" algn="tl">
                    <a:srgbClr val="C0C0C0"/>
                  </a:outerShdw>
                </a:effectLst>
              </a:rPr>
              <a:t>, 2003</a:t>
            </a:r>
          </a:p>
        </p:txBody>
      </p:sp>
      <p:graphicFrame>
        <p:nvGraphicFramePr>
          <p:cNvPr id="51202" name="Object 2"/>
          <p:cNvGraphicFramePr>
            <a:graphicFrameLocks noChangeAspect="1"/>
          </p:cNvGraphicFramePr>
          <p:nvPr/>
        </p:nvGraphicFramePr>
        <p:xfrm>
          <a:off x="42863" y="1412875"/>
          <a:ext cx="9785350" cy="6769100"/>
        </p:xfrm>
        <a:graphic>
          <a:graphicData uri="http://schemas.openxmlformats.org/presentationml/2006/ole">
            <mc:AlternateContent xmlns:mc="http://schemas.openxmlformats.org/markup-compatibility/2006">
              <mc:Choice xmlns:v="urn:schemas-microsoft-com:vml" Requires="v">
                <p:oleObj spid="_x0000_s6223" r:id="rId4" imgW="7044840" imgH="3909240" progId="">
                  <p:embed/>
                </p:oleObj>
              </mc:Choice>
              <mc:Fallback>
                <p:oleObj r:id="rId4" imgW="7044840" imgH="3909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412875"/>
                        <a:ext cx="9785350" cy="67691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010521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INCERTEZA DA TECNOLOGIA TRANSGÊNICA</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t>CTNBIO não rejeitou nenhum pedido de liberação comercial. Principio de precaução não é levado em consideração.</a:t>
            </a:r>
          </a:p>
          <a:p>
            <a:r>
              <a:rPr lang="pt-BR" dirty="0"/>
              <a:t>Incerteza da tecnologia - </a:t>
            </a:r>
            <a:r>
              <a:rPr lang="pt-BR" dirty="0" smtClean="0"/>
              <a:t>a </a:t>
            </a:r>
            <a:r>
              <a:rPr lang="pt-BR" dirty="0"/>
              <a:t>inserção do </a:t>
            </a:r>
            <a:r>
              <a:rPr lang="pt-BR" dirty="0" smtClean="0"/>
              <a:t>gene ao acaso</a:t>
            </a:r>
            <a:endParaRPr lang="pt-BR" dirty="0"/>
          </a:p>
          <a:p>
            <a:r>
              <a:rPr lang="pt-BR" dirty="0" smtClean="0"/>
              <a:t>98</a:t>
            </a:r>
            <a:r>
              <a:rPr lang="pt-BR" dirty="0"/>
              <a:t>% do genoma não se considera, mas pode ser afetada no transgênico</a:t>
            </a:r>
          </a:p>
          <a:p>
            <a:r>
              <a:rPr lang="pt-BR" dirty="0" err="1"/>
              <a:t>Ex-milho</a:t>
            </a:r>
            <a:r>
              <a:rPr lang="pt-BR" dirty="0"/>
              <a:t> </a:t>
            </a:r>
            <a:r>
              <a:rPr lang="pt-BR" dirty="0" err="1"/>
              <a:t>BT-a</a:t>
            </a:r>
            <a:r>
              <a:rPr lang="pt-BR" dirty="0"/>
              <a:t> tecnologia era para um gene em uma proteína especifica.  Mas oque ocorreu foi uma ação em 43 </a:t>
            </a:r>
            <a:r>
              <a:rPr lang="pt-BR" dirty="0" err="1"/>
              <a:t>proteinas</a:t>
            </a:r>
            <a:r>
              <a:rPr lang="pt-BR" dirty="0"/>
              <a:t>. Muitas interações não foram consideradas nos processos de liberação. Falta de monitoramento</a:t>
            </a:r>
            <a:r>
              <a:rPr lang="pt-BR" dirty="0" smtClean="0"/>
              <a:t>.(</a:t>
            </a:r>
            <a:r>
              <a:rPr lang="pt-BR" dirty="0"/>
              <a:t> </a:t>
            </a:r>
            <a:r>
              <a:rPr lang="pt-BR" dirty="0" smtClean="0"/>
              <a:t>J</a:t>
            </a:r>
            <a:r>
              <a:rPr lang="pt-BR" dirty="0"/>
              <a:t>. M. </a:t>
            </a:r>
            <a:r>
              <a:rPr lang="pt-BR" dirty="0" smtClean="0"/>
              <a:t>Ferraz-UNICAMP)</a:t>
            </a:r>
            <a:endParaRPr lang="pt-BR" dirty="0"/>
          </a:p>
          <a:p>
            <a:endParaRPr lang="pt-BR" dirty="0"/>
          </a:p>
          <a:p>
            <a:endParaRPr lang="pt-BR" dirty="0"/>
          </a:p>
        </p:txBody>
      </p:sp>
    </p:spTree>
    <p:extLst>
      <p:ext uri="{BB962C8B-B14F-4D97-AF65-F5344CB8AC3E}">
        <p14:creationId xmlns:p14="http://schemas.microsoft.com/office/powerpoint/2010/main" val="334070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982" r="4222" b="42084"/>
          <a:stretch/>
        </p:blipFill>
        <p:spPr bwMode="auto">
          <a:xfrm>
            <a:off x="755576" y="144014"/>
            <a:ext cx="7704856" cy="65530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633042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1520" y="404664"/>
            <a:ext cx="8701969" cy="5904656"/>
          </a:xfrm>
          <a:prstGeom prst="rect">
            <a:avLst/>
          </a:prstGeom>
        </p:spPr>
      </p:pic>
    </p:spTree>
    <p:extLst>
      <p:ext uri="{BB962C8B-B14F-4D97-AF65-F5344CB8AC3E}">
        <p14:creationId xmlns:p14="http://schemas.microsoft.com/office/powerpoint/2010/main" val="2504282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r>
              <a:rPr lang="pt-BR"/>
              <a:t>Resultados </a:t>
            </a:r>
          </a:p>
        </p:txBody>
      </p:sp>
      <p:sp>
        <p:nvSpPr>
          <p:cNvPr id="23555" name="Rectangle 7"/>
          <p:cNvSpPr>
            <a:spLocks noGrp="1" noChangeArrowheads="1"/>
          </p:cNvSpPr>
          <p:nvPr>
            <p:ph type="body" idx="1"/>
          </p:nvPr>
        </p:nvSpPr>
        <p:spPr/>
        <p:txBody>
          <a:bodyPr>
            <a:normAutofit/>
          </a:bodyPr>
          <a:lstStyle/>
          <a:p>
            <a:r>
              <a:rPr lang="pt-BR" dirty="0"/>
              <a:t>200 ratos ; 2 anos</a:t>
            </a:r>
          </a:p>
          <a:p>
            <a:r>
              <a:rPr lang="pt-BR" dirty="0"/>
              <a:t>Dietas à base de milho </a:t>
            </a:r>
            <a:r>
              <a:rPr lang="pt-BR" dirty="0" err="1"/>
              <a:t>Roundup</a:t>
            </a:r>
            <a:r>
              <a:rPr lang="pt-BR" dirty="0"/>
              <a:t> </a:t>
            </a:r>
            <a:r>
              <a:rPr lang="pt-BR" dirty="0" err="1"/>
              <a:t>Ready</a:t>
            </a:r>
            <a:r>
              <a:rPr lang="pt-BR" dirty="0"/>
              <a:t> (NK 603)</a:t>
            </a:r>
          </a:p>
          <a:p>
            <a:r>
              <a:rPr lang="pt-BR" dirty="0"/>
              <a:t>Água contendo resíduo de </a:t>
            </a:r>
            <a:r>
              <a:rPr lang="pt-BR" dirty="0" err="1"/>
              <a:t>Roundup</a:t>
            </a:r>
            <a:r>
              <a:rPr lang="pt-BR" dirty="0"/>
              <a:t> (glifosato)</a:t>
            </a:r>
          </a:p>
          <a:p>
            <a:r>
              <a:rPr lang="pt-BR" dirty="0"/>
              <a:t>Tumores glândulas mamárias</a:t>
            </a:r>
          </a:p>
          <a:p>
            <a:r>
              <a:rPr lang="pt-BR" dirty="0"/>
              <a:t>Efeitos sobre rim e fígado</a:t>
            </a:r>
          </a:p>
          <a:p>
            <a:r>
              <a:rPr lang="pt-BR" dirty="0"/>
              <a:t>Morte precoce</a:t>
            </a:r>
          </a:p>
        </p:txBody>
      </p:sp>
    </p:spTree>
    <p:extLst>
      <p:ext uri="{BB962C8B-B14F-4D97-AF65-F5344CB8AC3E}">
        <p14:creationId xmlns:p14="http://schemas.microsoft.com/office/powerpoint/2010/main" val="221996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sz="4000" b="0"/>
              <a:t>O que são organismos transgênicos?</a:t>
            </a:r>
            <a:endParaRPr lang="pt-BR" sz="4000"/>
          </a:p>
        </p:txBody>
      </p:sp>
      <p:sp>
        <p:nvSpPr>
          <p:cNvPr id="20483" name="Rectangle 3"/>
          <p:cNvSpPr>
            <a:spLocks noGrp="1" noChangeArrowheads="1"/>
          </p:cNvSpPr>
          <p:nvPr>
            <p:ph type="body" idx="1"/>
          </p:nvPr>
        </p:nvSpPr>
        <p:spPr>
          <a:xfrm>
            <a:off x="323850" y="1601788"/>
            <a:ext cx="8496300" cy="4922837"/>
          </a:xfrm>
        </p:spPr>
        <p:txBody>
          <a:bodyPr/>
          <a:lstStyle/>
          <a:p>
            <a:pPr>
              <a:lnSpc>
                <a:spcPct val="90000"/>
              </a:lnSpc>
              <a:buClr>
                <a:schemeClr val="tx1"/>
              </a:buClr>
            </a:pPr>
            <a:r>
              <a:rPr lang="es-ES" sz="2600" dirty="0"/>
              <a:t>Segundo </a:t>
            </a:r>
            <a:r>
              <a:rPr lang="es-ES" sz="2600" dirty="0" err="1"/>
              <a:t>Koechlin</a:t>
            </a:r>
            <a:r>
              <a:rPr lang="es-ES" sz="2600" dirty="0"/>
              <a:t>, F. </a:t>
            </a:r>
            <a:r>
              <a:rPr lang="es-ES" sz="2600" i="1" dirty="0"/>
              <a:t>et al</a:t>
            </a:r>
            <a:r>
              <a:rPr lang="es-ES" sz="2600" dirty="0"/>
              <a:t>. </a:t>
            </a:r>
            <a:r>
              <a:rPr lang="pt-BR" sz="2600" dirty="0"/>
              <a:t>(2003) A engenharia genética é uma tecnologia moderna que envolve manipulação de genes. Os cientistas podem transferir genes de uma espécie para outra, espécies não relacionadas entre si. O objetivo é mudar a forma do organismo e manipular sua estrutura natural a fim de obter características específicas. </a:t>
            </a:r>
          </a:p>
          <a:p>
            <a:pPr>
              <a:lnSpc>
                <a:spcPct val="90000"/>
              </a:lnSpc>
            </a:pPr>
            <a:endParaRPr lang="pt-BR" sz="2600" dirty="0"/>
          </a:p>
          <a:p>
            <a:pPr>
              <a:lnSpc>
                <a:spcPct val="90000"/>
              </a:lnSpc>
            </a:pPr>
            <a:r>
              <a:rPr lang="pt-BR" sz="2600" dirty="0"/>
              <a:t>Foi introduzida em 1973.</a:t>
            </a:r>
          </a:p>
          <a:p>
            <a:pPr>
              <a:lnSpc>
                <a:spcPct val="90000"/>
              </a:lnSpc>
            </a:pPr>
            <a:endParaRPr lang="pt-BR" sz="2600" dirty="0"/>
          </a:p>
          <a:p>
            <a:pPr>
              <a:lnSpc>
                <a:spcPct val="90000"/>
              </a:lnSpc>
            </a:pPr>
            <a:r>
              <a:rPr lang="pt-BR" sz="2600" dirty="0"/>
              <a:t>Biotecnologia(cultura de </a:t>
            </a:r>
            <a:r>
              <a:rPr lang="pt-BR" sz="2600" dirty="0" err="1"/>
              <a:t>tecidos,teste</a:t>
            </a:r>
            <a:r>
              <a:rPr lang="pt-BR" sz="2600" dirty="0"/>
              <a:t> de </a:t>
            </a:r>
            <a:r>
              <a:rPr lang="pt-BR" sz="2600" dirty="0" err="1"/>
              <a:t>paternidade,etc</a:t>
            </a:r>
            <a:r>
              <a:rPr lang="pt-BR" sz="2600" dirty="0"/>
              <a:t>) não é sinônimo de transgenia. </a:t>
            </a:r>
          </a:p>
        </p:txBody>
      </p:sp>
    </p:spTree>
    <p:extLst>
      <p:ext uri="{BB962C8B-B14F-4D97-AF65-F5344CB8AC3E}">
        <p14:creationId xmlns:p14="http://schemas.microsoft.com/office/powerpoint/2010/main" val="423333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8194" name="Picture 2" descr="https://encrypted-tbn0.gstatic.com/images?q=tbn:ANd9GcRQt7VyOZhGEzhYd6GaSVnrsC_nl--Nhbgu7Uhh6aOB-kw791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82763"/>
            <a:ext cx="59055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97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651500" y="392370"/>
            <a:ext cx="7952948" cy="5988958"/>
          </a:xfrm>
          <a:prstGeom prst="rect">
            <a:avLst/>
          </a:prstGeom>
        </p:spPr>
      </p:pic>
    </p:spTree>
    <p:extLst>
      <p:ext uri="{BB962C8B-B14F-4D97-AF65-F5344CB8AC3E}">
        <p14:creationId xmlns:p14="http://schemas.microsoft.com/office/powerpoint/2010/main" val="1381506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692641" y="180020"/>
            <a:ext cx="7767360" cy="900094"/>
          </a:xfrm>
        </p:spPr>
        <p:txBody>
          <a:bodyPr/>
          <a:lstStyle/>
          <a:p>
            <a:pP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pt-BR"/>
              <a:t>NK 603 – CTNBio</a:t>
            </a:r>
          </a:p>
        </p:txBody>
      </p:sp>
      <p:sp>
        <p:nvSpPr>
          <p:cNvPr id="21507" name="Rectangle 2"/>
          <p:cNvSpPr>
            <a:spLocks noGrp="1" noChangeArrowheads="1"/>
          </p:cNvSpPr>
          <p:nvPr>
            <p:ph type="body" idx="4294967295"/>
          </p:nvPr>
        </p:nvSpPr>
        <p:spPr>
          <a:xfrm>
            <a:off x="195840" y="1405588"/>
            <a:ext cx="8703360" cy="5093815"/>
          </a:xfrm>
        </p:spPr>
        <p:txBody>
          <a:bodyPr/>
          <a:lstStyle/>
          <a:p>
            <a:pPr marL="300965" indent="-300965">
              <a:tabLst>
                <a:tab pos="404646" algn="l"/>
                <a:tab pos="812172" algn="l"/>
                <a:tab pos="1219698" algn="l"/>
                <a:tab pos="1627224" algn="l"/>
                <a:tab pos="2034750" algn="l"/>
                <a:tab pos="2440836" algn="l"/>
                <a:tab pos="2849803" algn="l"/>
                <a:tab pos="3257328" algn="l"/>
                <a:tab pos="3664855" algn="l"/>
                <a:tab pos="4070941" algn="l"/>
                <a:tab pos="4479907" algn="l"/>
                <a:tab pos="4887432" algn="l"/>
                <a:tab pos="5293518" algn="l"/>
                <a:tab pos="5701045" algn="l"/>
                <a:tab pos="6110011" algn="l"/>
                <a:tab pos="6517536" algn="l"/>
                <a:tab pos="6923622" algn="l"/>
                <a:tab pos="7332588" algn="l"/>
                <a:tab pos="7740115" algn="l"/>
                <a:tab pos="8146201" algn="l"/>
              </a:tabLst>
            </a:pPr>
            <a:r>
              <a:rPr lang="pt-BR"/>
              <a:t>“o milho </a:t>
            </a:r>
            <a:r>
              <a:rPr lang="pt-BR" b="1"/>
              <a:t>NK603 é tão seguro quanto</a:t>
            </a:r>
            <a:r>
              <a:rPr lang="pt-BR"/>
              <a:t> às versões convencionais”</a:t>
            </a:r>
          </a:p>
          <a:p>
            <a:pPr marL="300965" indent="-300965">
              <a:tabLst>
                <a:tab pos="404646" algn="l"/>
                <a:tab pos="812172" algn="l"/>
                <a:tab pos="1219698" algn="l"/>
                <a:tab pos="1627224" algn="l"/>
                <a:tab pos="2034750" algn="l"/>
                <a:tab pos="2440836" algn="l"/>
                <a:tab pos="2849803" algn="l"/>
                <a:tab pos="3257328" algn="l"/>
                <a:tab pos="3664855" algn="l"/>
                <a:tab pos="4070941" algn="l"/>
                <a:tab pos="4479907" algn="l"/>
                <a:tab pos="4887432" algn="l"/>
                <a:tab pos="5293518" algn="l"/>
                <a:tab pos="5701045" algn="l"/>
                <a:tab pos="6110011" algn="l"/>
                <a:tab pos="6517536" algn="l"/>
                <a:tab pos="6923622" algn="l"/>
                <a:tab pos="7332588" algn="l"/>
                <a:tab pos="7740115" algn="l"/>
                <a:tab pos="8146201" algn="l"/>
              </a:tabLst>
            </a:pPr>
            <a:r>
              <a:rPr lang="pt-BR"/>
              <a:t>“há evidências cientificas sólidas de que o milho NK 603 </a:t>
            </a:r>
            <a:r>
              <a:rPr lang="pt-BR" b="1"/>
              <a:t>não apresenta efeitos adversos</a:t>
            </a:r>
            <a:r>
              <a:rPr lang="pt-BR"/>
              <a:t> à saúde humana e animal” </a:t>
            </a:r>
          </a:p>
          <a:p>
            <a:pPr marL="300965" indent="-300965">
              <a:tabLst>
                <a:tab pos="404646" algn="l"/>
                <a:tab pos="812172" algn="l"/>
                <a:tab pos="1219698" algn="l"/>
                <a:tab pos="1627224" algn="l"/>
                <a:tab pos="2034750" algn="l"/>
                <a:tab pos="2440836" algn="l"/>
                <a:tab pos="2849803" algn="l"/>
                <a:tab pos="3257328" algn="l"/>
                <a:tab pos="3664855" algn="l"/>
                <a:tab pos="4070941" algn="l"/>
                <a:tab pos="4479907" algn="l"/>
                <a:tab pos="4887432" algn="l"/>
                <a:tab pos="5293518" algn="l"/>
                <a:tab pos="5701045" algn="l"/>
                <a:tab pos="6110011" algn="l"/>
                <a:tab pos="6517536" algn="l"/>
                <a:tab pos="6923622" algn="l"/>
                <a:tab pos="7332588" algn="l"/>
                <a:tab pos="7740115" algn="l"/>
                <a:tab pos="8146201" algn="l"/>
              </a:tabLst>
            </a:pPr>
            <a:r>
              <a:rPr lang="pt-BR"/>
              <a:t>“o </a:t>
            </a:r>
            <a:r>
              <a:rPr lang="pt-BR" b="1"/>
              <a:t>valor nutricional</a:t>
            </a:r>
            <a:r>
              <a:rPr lang="pt-BR"/>
              <a:t> do grão derivado do OGM referido tem potencial de ser, na realidade, </a:t>
            </a:r>
            <a:r>
              <a:rPr lang="pt-BR" b="1"/>
              <a:t>superior ao do grão tradicional</a:t>
            </a:r>
            <a:r>
              <a:rPr lang="pt-BR"/>
              <a:t>”</a:t>
            </a:r>
          </a:p>
          <a:p>
            <a:pPr marL="300965" indent="-300965" algn="ctr">
              <a:buNone/>
              <a:tabLst>
                <a:tab pos="404646" algn="l"/>
                <a:tab pos="812172" algn="l"/>
                <a:tab pos="1219698" algn="l"/>
                <a:tab pos="1627224" algn="l"/>
                <a:tab pos="2034750" algn="l"/>
                <a:tab pos="2440836" algn="l"/>
                <a:tab pos="2849803" algn="l"/>
                <a:tab pos="3257328" algn="l"/>
                <a:tab pos="3664855" algn="l"/>
                <a:tab pos="4070941" algn="l"/>
                <a:tab pos="4479907" algn="l"/>
                <a:tab pos="4887432" algn="l"/>
                <a:tab pos="5293518" algn="l"/>
                <a:tab pos="5701045" algn="l"/>
                <a:tab pos="6110011" algn="l"/>
                <a:tab pos="6517536" algn="l"/>
                <a:tab pos="6923622" algn="l"/>
                <a:tab pos="7332588" algn="l"/>
                <a:tab pos="7740115" algn="l"/>
                <a:tab pos="8146201" algn="l"/>
              </a:tabLst>
            </a:pPr>
            <a:r>
              <a:rPr lang="pt-BR"/>
              <a:t>PARECER TÉCNICO Nº 1596/2008</a:t>
            </a:r>
          </a:p>
        </p:txBody>
      </p:sp>
    </p:spTree>
    <p:extLst>
      <p:ext uri="{BB962C8B-B14F-4D97-AF65-F5344CB8AC3E}">
        <p14:creationId xmlns:p14="http://schemas.microsoft.com/office/powerpoint/2010/main" val="216338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85441" y="45266"/>
            <a:ext cx="7763040" cy="100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ctr" eaLnBrk="1">
              <a:buClrTx/>
              <a:buFontTx/>
              <a:buNone/>
            </a:pPr>
            <a:r>
              <a:rPr lang="pt-BR" sz="4400" dirty="0">
                <a:solidFill>
                  <a:srgbClr val="000000"/>
                </a:solidFill>
                <a:ea typeface="AR PL UMing HK"/>
                <a:cs typeface="AR PL UMing HK"/>
              </a:rPr>
              <a:t>Isolamento do milho</a:t>
            </a:r>
          </a:p>
        </p:txBody>
      </p:sp>
      <p:sp>
        <p:nvSpPr>
          <p:cNvPr id="34819" name="Text Box 2"/>
          <p:cNvSpPr txBox="1">
            <a:spLocks noChangeArrowheads="1"/>
          </p:cNvSpPr>
          <p:nvPr/>
        </p:nvSpPr>
        <p:spPr bwMode="auto">
          <a:xfrm>
            <a:off x="685441" y="1290375"/>
            <a:ext cx="7763040" cy="468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lstStyle>
            <a:lvl1pPr marL="342900" indent="-336550"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9pPr>
          </a:lstStyle>
          <a:p>
            <a:pPr algn="ctr" eaLnBrk="1">
              <a:spcBef>
                <a:spcPts val="806"/>
              </a:spcBef>
            </a:pPr>
            <a:r>
              <a:rPr lang="pt-BR" sz="3200" i="1" dirty="0">
                <a:solidFill>
                  <a:srgbClr val="000000"/>
                </a:solidFill>
                <a:ea typeface="AR PL UMing HK"/>
                <a:cs typeface="AR PL UMing HK"/>
              </a:rPr>
              <a:t>Resolução Normativa CTNBio n. 04, de 16 de agosto de 2007</a:t>
            </a:r>
          </a:p>
          <a:p>
            <a:pPr algn="just" eaLnBrk="1">
              <a:spcBef>
                <a:spcPts val="806"/>
              </a:spcBef>
            </a:pPr>
            <a:r>
              <a:rPr lang="pt-BR" sz="2800" dirty="0">
                <a:solidFill>
                  <a:srgbClr val="000000"/>
                </a:solidFill>
                <a:ea typeface="AR PL UMing HK"/>
                <a:cs typeface="AR PL UMing HK"/>
              </a:rPr>
              <a:t>Dispõe sobre as distâncias mínimas … </a:t>
            </a:r>
            <a:r>
              <a:rPr lang="pt-BR" sz="2800" b="1" dirty="0">
                <a:solidFill>
                  <a:srgbClr val="000000"/>
                </a:solidFill>
                <a:ea typeface="AR PL UMing HK"/>
                <a:cs typeface="AR PL UMing HK"/>
              </a:rPr>
              <a:t>visando à coexistência</a:t>
            </a:r>
            <a:r>
              <a:rPr lang="pt-BR" sz="2800" dirty="0">
                <a:solidFill>
                  <a:srgbClr val="000000"/>
                </a:solidFill>
                <a:ea typeface="AR PL UMing HK"/>
                <a:cs typeface="AR PL UMing HK"/>
              </a:rPr>
              <a:t> entre os sistemas de produção.</a:t>
            </a:r>
          </a:p>
          <a:p>
            <a:pPr eaLnBrk="1">
              <a:spcBef>
                <a:spcPts val="806"/>
              </a:spcBef>
            </a:pPr>
            <a:r>
              <a:rPr lang="pt-BR" sz="2800" dirty="0">
                <a:solidFill>
                  <a:srgbClr val="000000"/>
                </a:solidFill>
                <a:ea typeface="AR PL UMing HK"/>
                <a:cs typeface="AR PL UMing HK"/>
              </a:rPr>
              <a:t>- Art. 2º “deve ser igual ou superior a </a:t>
            </a:r>
            <a:r>
              <a:rPr lang="pt-BR" sz="2800" b="1" dirty="0">
                <a:solidFill>
                  <a:srgbClr val="000000"/>
                </a:solidFill>
                <a:ea typeface="AR PL UMing HK"/>
                <a:cs typeface="AR PL UMing HK"/>
              </a:rPr>
              <a:t>100 metros”</a:t>
            </a:r>
            <a:r>
              <a:rPr lang="pt-BR" sz="2800" dirty="0">
                <a:solidFill>
                  <a:srgbClr val="000000"/>
                </a:solidFill>
                <a:ea typeface="AR PL UMing HK"/>
                <a:cs typeface="AR PL UMing HK"/>
              </a:rPr>
              <a:t> ou</a:t>
            </a:r>
          </a:p>
          <a:p>
            <a:pPr eaLnBrk="1">
              <a:spcBef>
                <a:spcPts val="806"/>
              </a:spcBef>
            </a:pPr>
            <a:r>
              <a:rPr lang="pt-BR" sz="2800" dirty="0">
                <a:solidFill>
                  <a:srgbClr val="000000"/>
                </a:solidFill>
                <a:ea typeface="AR PL UMing HK"/>
                <a:cs typeface="AR PL UMing HK"/>
              </a:rPr>
              <a:t>- </a:t>
            </a:r>
            <a:r>
              <a:rPr lang="pt-BR" sz="2800" b="1" dirty="0">
                <a:solidFill>
                  <a:srgbClr val="000000"/>
                </a:solidFill>
                <a:ea typeface="AR PL UMing HK"/>
                <a:cs typeface="AR PL UMing HK"/>
              </a:rPr>
              <a:t>20 m</a:t>
            </a:r>
            <a:r>
              <a:rPr lang="pt-BR" sz="2800" dirty="0">
                <a:solidFill>
                  <a:srgbClr val="000000"/>
                </a:solidFill>
                <a:ea typeface="AR PL UMing HK"/>
                <a:cs typeface="AR PL UMing HK"/>
              </a:rPr>
              <a:t> acrescidos de bordadura com, no mínimo, 10 fileiras de milho convencional de porte e ciclo vegetativo similar ao milho GM</a:t>
            </a:r>
            <a:r>
              <a:rPr lang="pt-BR" sz="3200" dirty="0">
                <a:solidFill>
                  <a:srgbClr val="000000"/>
                </a:solidFill>
                <a:ea typeface="AR PL UMing HK"/>
                <a:cs typeface="AR PL UMing HK"/>
              </a:rPr>
              <a:t>.</a:t>
            </a:r>
          </a:p>
          <a:p>
            <a:pPr algn="just" eaLnBrk="1">
              <a:spcBef>
                <a:spcPts val="806"/>
              </a:spcBef>
            </a:pPr>
            <a:endParaRPr lang="pt-BR" sz="3200" dirty="0">
              <a:solidFill>
                <a:srgbClr val="000000"/>
              </a:solidFill>
              <a:ea typeface="AR PL UMing HK"/>
              <a:cs typeface="AR PL UMing HK"/>
            </a:endParaRPr>
          </a:p>
          <a:p>
            <a:pPr algn="just" eaLnBrk="1">
              <a:spcBef>
                <a:spcPts val="806"/>
              </a:spcBef>
            </a:pPr>
            <a:endParaRPr lang="pt-BR" sz="3200" dirty="0">
              <a:solidFill>
                <a:srgbClr val="000000"/>
              </a:solidFill>
              <a:ea typeface="AR PL UMing HK"/>
              <a:cs typeface="AR PL UMing HK"/>
            </a:endParaRPr>
          </a:p>
        </p:txBody>
      </p:sp>
    </p:spTree>
    <p:extLst>
      <p:ext uri="{BB962C8B-B14F-4D97-AF65-F5344CB8AC3E}">
        <p14:creationId xmlns:p14="http://schemas.microsoft.com/office/powerpoint/2010/main" val="271205566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6000" y="220344"/>
            <a:ext cx="8352000" cy="1435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ctr" eaLnBrk="1">
              <a:buClrTx/>
              <a:buFontTx/>
              <a:buNone/>
            </a:pPr>
            <a:r>
              <a:rPr lang="pt-BR" sz="3600" i="1">
                <a:solidFill>
                  <a:srgbClr val="000000"/>
                </a:solidFill>
                <a:ea typeface="AR PL UMing HK"/>
                <a:cs typeface="AR PL UMing HK"/>
              </a:rPr>
              <a:t>Para a CTNBio, não dá para ter pureza total</a:t>
            </a:r>
          </a:p>
        </p:txBody>
      </p:sp>
      <p:sp>
        <p:nvSpPr>
          <p:cNvPr id="36867" name="Text Box 2"/>
          <p:cNvSpPr txBox="1">
            <a:spLocks noChangeArrowheads="1"/>
          </p:cNvSpPr>
          <p:nvPr/>
        </p:nvSpPr>
        <p:spPr bwMode="auto">
          <a:xfrm>
            <a:off x="177121" y="1922602"/>
            <a:ext cx="8233920" cy="4700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lstStyle>
            <a:lvl1pPr marL="342900" indent="-336550"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itchFamily="34" charset="0"/>
              </a:defRPr>
            </a:lvl9pPr>
          </a:lstStyle>
          <a:p>
            <a:pPr eaLnBrk="1">
              <a:spcBef>
                <a:spcPts val="806"/>
              </a:spcBef>
            </a:pPr>
            <a:r>
              <a:rPr lang="pt-BR" sz="3200">
                <a:solidFill>
                  <a:srgbClr val="000000"/>
                </a:solidFill>
                <a:ea typeface="AR PL UMing HK"/>
                <a:cs typeface="AR PL UMing HK"/>
              </a:rPr>
              <a:t>O vice-presidente da CTNBio afirma que as medidas criadas pela instituição são eficientes para </a:t>
            </a:r>
            <a:r>
              <a:rPr lang="pt-BR" sz="3200" u="sng">
                <a:solidFill>
                  <a:srgbClr val="000000"/>
                </a:solidFill>
                <a:ea typeface="AR PL UMing HK"/>
                <a:cs typeface="AR PL UMing HK"/>
              </a:rPr>
              <a:t>evitar contaminação</a:t>
            </a:r>
            <a:r>
              <a:rPr lang="pt-BR" sz="3200">
                <a:solidFill>
                  <a:srgbClr val="000000"/>
                </a:solidFill>
                <a:ea typeface="AR PL UMing HK"/>
                <a:cs typeface="AR PL UMing HK"/>
              </a:rPr>
              <a:t> de sementes transgênicas na produção convencional ou orgânica.</a:t>
            </a:r>
          </a:p>
          <a:p>
            <a:pPr eaLnBrk="1">
              <a:spcBef>
                <a:spcPts val="806"/>
              </a:spcBef>
            </a:pPr>
            <a:endParaRPr lang="pt-BR" sz="3200">
              <a:solidFill>
                <a:srgbClr val="000000"/>
              </a:solidFill>
              <a:ea typeface="AR PL UMing HK"/>
              <a:cs typeface="AR PL UMing HK"/>
            </a:endParaRPr>
          </a:p>
          <a:p>
            <a:pPr algn="r" eaLnBrk="1">
              <a:spcBef>
                <a:spcPts val="806"/>
              </a:spcBef>
            </a:pPr>
            <a:r>
              <a:rPr lang="pt-BR" sz="2800" i="1">
                <a:solidFill>
                  <a:srgbClr val="000000"/>
                </a:solidFill>
                <a:ea typeface="AR PL UMing HK"/>
                <a:cs typeface="AR PL UMing HK"/>
              </a:rPr>
              <a:t>Folha de S. Paulo, 25/06/2011</a:t>
            </a:r>
          </a:p>
        </p:txBody>
      </p:sp>
    </p:spTree>
    <p:extLst>
      <p:ext uri="{BB962C8B-B14F-4D97-AF65-F5344CB8AC3E}">
        <p14:creationId xmlns:p14="http://schemas.microsoft.com/office/powerpoint/2010/main" val="403127399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640" y="10082"/>
            <a:ext cx="6264000" cy="6659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362235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600" dirty="0"/>
              <a:t>Contaminação genética de campos de produção de sementes de milho por transgênicos em </a:t>
            </a:r>
            <a:br>
              <a:rPr lang="pt-BR" sz="3600" dirty="0"/>
            </a:br>
            <a:r>
              <a:rPr lang="pt-BR" sz="3600" dirty="0"/>
              <a:t>Santa Catarina-safra 2013/2014</a:t>
            </a:r>
          </a:p>
        </p:txBody>
      </p:sp>
      <p:sp>
        <p:nvSpPr>
          <p:cNvPr id="3" name="Espaço Reservado para Conteúdo 2"/>
          <p:cNvSpPr>
            <a:spLocks noGrp="1"/>
          </p:cNvSpPr>
          <p:nvPr>
            <p:ph idx="1"/>
          </p:nvPr>
        </p:nvSpPr>
        <p:spPr>
          <a:xfrm>
            <a:off x="0" y="1600200"/>
            <a:ext cx="9036496" cy="5141168"/>
          </a:xfrm>
        </p:spPr>
        <p:txBody>
          <a:bodyPr>
            <a:normAutofit fontScale="77500" lnSpcReduction="20000"/>
          </a:bodyPr>
          <a:lstStyle/>
          <a:p>
            <a:r>
              <a:rPr lang="pt-BR" dirty="0"/>
              <a:t>Foram monitorados 157 campos de produção de cooperados da </a:t>
            </a:r>
            <a:r>
              <a:rPr lang="pt-BR" dirty="0" err="1"/>
              <a:t>Oestebio</a:t>
            </a:r>
            <a:r>
              <a:rPr lang="pt-BR" dirty="0"/>
              <a:t>. </a:t>
            </a:r>
          </a:p>
          <a:p>
            <a:r>
              <a:rPr lang="pt-BR" dirty="0"/>
              <a:t>Os  campos  foram  instalados  seguindo  os  critérios  de isolamento no espaço, observando a  distância de 400 metros para outras áreas de produção de milho; ou isolamento temporal, respeitando o intervalo mínimo de 30 dias entre o plantio de uma área e outra. </a:t>
            </a:r>
          </a:p>
          <a:p>
            <a:r>
              <a:rPr lang="pt-BR" dirty="0"/>
              <a:t>A detecção da proteína transgênica se deu através do  Kit </a:t>
            </a:r>
            <a:r>
              <a:rPr lang="pt-BR" dirty="0" err="1"/>
              <a:t>QuickStix</a:t>
            </a:r>
            <a:r>
              <a:rPr lang="pt-BR" dirty="0"/>
              <a:t>  </a:t>
            </a:r>
            <a:r>
              <a:rPr lang="pt-BR" dirty="0" err="1"/>
              <a:t>Strips</a:t>
            </a:r>
            <a:r>
              <a:rPr lang="pt-BR" dirty="0"/>
              <a:t>.  </a:t>
            </a:r>
          </a:p>
          <a:p>
            <a:r>
              <a:rPr lang="pt-BR" dirty="0"/>
              <a:t>Foi  identificada  a  contaminação  em  30  campos (19,1%).  </a:t>
            </a:r>
          </a:p>
          <a:p>
            <a:r>
              <a:rPr lang="pt-BR" dirty="0"/>
              <a:t>A  produção  destes  campos  não  foi adquirida para  beneficiamento pela Cooperativa e foi destinada, pelos agricultores, ao mercado local.  </a:t>
            </a:r>
          </a:p>
          <a:p>
            <a:r>
              <a:rPr lang="pt-BR" dirty="0"/>
              <a:t>Os transgênicos causaram prejuízos econômicos aos agricultores que tiveram campos contaminados.</a:t>
            </a:r>
          </a:p>
        </p:txBody>
      </p:sp>
    </p:spTree>
    <p:extLst>
      <p:ext uri="{BB962C8B-B14F-4D97-AF65-F5344CB8AC3E}">
        <p14:creationId xmlns:p14="http://schemas.microsoft.com/office/powerpoint/2010/main" val="1408887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2913" y="0"/>
            <a:ext cx="8243887" cy="908050"/>
          </a:xfrm>
        </p:spPr>
        <p:txBody>
          <a:bodyPr/>
          <a:lstStyle/>
          <a:p>
            <a:r>
              <a:rPr lang="pt-BR" sz="2400" b="0"/>
              <a:t>Coexistência impossível entre transgênicos e cultivos tradicionais</a:t>
            </a:r>
            <a:r>
              <a:rPr lang="pt-BR" sz="4000"/>
              <a:t> </a:t>
            </a:r>
          </a:p>
        </p:txBody>
      </p:sp>
      <p:sp>
        <p:nvSpPr>
          <p:cNvPr id="34819" name="Rectangle 3"/>
          <p:cNvSpPr>
            <a:spLocks noGrp="1" noChangeArrowheads="1"/>
          </p:cNvSpPr>
          <p:nvPr>
            <p:ph type="body" idx="1"/>
          </p:nvPr>
        </p:nvSpPr>
        <p:spPr>
          <a:xfrm>
            <a:off x="457200" y="981075"/>
            <a:ext cx="8229600" cy="5075238"/>
          </a:xfrm>
        </p:spPr>
        <p:txBody>
          <a:bodyPr>
            <a:normAutofit/>
          </a:bodyPr>
          <a:lstStyle/>
          <a:p>
            <a:pPr>
              <a:lnSpc>
                <a:spcPct val="80000"/>
              </a:lnSpc>
            </a:pPr>
            <a:r>
              <a:rPr lang="pt-BR" sz="2400" dirty="0"/>
              <a:t>O fluxo de pólen no meio ambiente não tem barreiras;</a:t>
            </a:r>
          </a:p>
          <a:p>
            <a:pPr>
              <a:lnSpc>
                <a:spcPct val="80000"/>
              </a:lnSpc>
            </a:pPr>
            <a:endParaRPr lang="pt-BR" sz="2400" dirty="0"/>
          </a:p>
          <a:p>
            <a:pPr>
              <a:lnSpc>
                <a:spcPct val="80000"/>
              </a:lnSpc>
            </a:pPr>
            <a:r>
              <a:rPr lang="pt-BR" sz="2400" dirty="0" smtClean="0"/>
              <a:t>segundo </a:t>
            </a:r>
            <a:r>
              <a:rPr lang="pt-BR" sz="2400" dirty="0"/>
              <a:t>o relatório Registro de Contaminação </a:t>
            </a:r>
            <a:br>
              <a:rPr lang="pt-BR" sz="2400" dirty="0"/>
            </a:br>
            <a:r>
              <a:rPr lang="pt-BR" sz="2400" dirty="0"/>
              <a:t>Transgênica 2007, lançado em fevereiro pelo Greenpeace e distribuído em maio na abertura da reunião da ONU sobre Diversidade Biológica (CDB) realizada em Bonn, na Alemanha, houve 39 novos casos de contaminação no </a:t>
            </a:r>
            <a:br>
              <a:rPr lang="pt-BR" sz="2400" dirty="0"/>
            </a:br>
            <a:r>
              <a:rPr lang="pt-BR" sz="2400" dirty="0"/>
              <a:t>ano em 23 países, envolvendo cultivos de arroz, milho, soja, algodão, canola e mamão </a:t>
            </a:r>
            <a:r>
              <a:rPr lang="pt-BR" sz="2400" dirty="0" err="1"/>
              <a:t>papaya</a:t>
            </a:r>
            <a:r>
              <a:rPr lang="pt-BR" sz="2400" dirty="0"/>
              <a:t>, entre outros. Desde 1996, quando a tecnologia fez sua </a:t>
            </a:r>
            <a:r>
              <a:rPr lang="pt-BR" sz="2400" dirty="0" err="1"/>
              <a:t>estréia</a:t>
            </a:r>
            <a:r>
              <a:rPr lang="pt-BR" sz="2400" dirty="0"/>
              <a:t> comercial, já foram identificados 216 casos de contaminação genética em 57 países, e o número vem crescendo ano a ano. </a:t>
            </a:r>
          </a:p>
          <a:p>
            <a:pPr>
              <a:lnSpc>
                <a:spcPct val="80000"/>
              </a:lnSpc>
            </a:pPr>
            <a:endParaRPr lang="pt-BR" sz="2400" dirty="0"/>
          </a:p>
          <a:p>
            <a:pPr>
              <a:lnSpc>
                <a:spcPct val="80000"/>
              </a:lnSpc>
            </a:pPr>
            <a:r>
              <a:rPr lang="pt-BR" sz="2400" dirty="0">
                <a:solidFill>
                  <a:srgbClr val="FF0000"/>
                </a:solidFill>
              </a:rPr>
              <a:t>Quem é responsável pelo prejuízo do agricultor ?</a:t>
            </a:r>
          </a:p>
        </p:txBody>
      </p:sp>
    </p:spTree>
    <p:extLst>
      <p:ext uri="{BB962C8B-B14F-4D97-AF65-F5344CB8AC3E}">
        <p14:creationId xmlns:p14="http://schemas.microsoft.com/office/powerpoint/2010/main" val="1968084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0" y="0"/>
            <a:ext cx="9144000" cy="707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sz="2800" b="1" dirty="0"/>
              <a:t>CONTAMINAÇÃO GENÉTICA EM PLANTAS COM POLINIZAÇÃO PELO VENTO</a:t>
            </a:r>
          </a:p>
          <a:p>
            <a:r>
              <a:rPr lang="pt-BR" b="1" dirty="0">
                <a:latin typeface="Verdana" pitchFamily="34" charset="0"/>
              </a:rPr>
              <a:t>	</a:t>
            </a:r>
          </a:p>
          <a:p>
            <a:r>
              <a:rPr lang="pt-BR" b="1" dirty="0">
                <a:latin typeface="Verdana" pitchFamily="34" charset="0"/>
              </a:rPr>
              <a:t>Estudos mostraram que a polinização pelo vento em milho, canola, beterraba açucareira e arroz varia enormemente de acordo com a orientação relativa entre as lavouras transgênicas e não transgênicas, ou seja, em função de a lavoura transgênica estar localizada "vento acima" ou "vento abaixo" da lavoura não transgênica, considerando a direção predominante do vento no período de florescimento da cultura.</a:t>
            </a:r>
            <a:br>
              <a:rPr lang="pt-BR" b="1" dirty="0">
                <a:latin typeface="Verdana" pitchFamily="34" charset="0"/>
              </a:rPr>
            </a:br>
            <a:r>
              <a:rPr lang="pt-BR" b="1" dirty="0">
                <a:latin typeface="Verdana" pitchFamily="34" charset="0"/>
              </a:rPr>
              <a:t>	</a:t>
            </a:r>
          </a:p>
          <a:p>
            <a:r>
              <a:rPr lang="pt-BR" b="1" dirty="0">
                <a:latin typeface="Verdana" pitchFamily="34" charset="0"/>
              </a:rPr>
              <a:t>O estudo ainda revela pesquisas que já demonstraram que o pólen transgênico pode fertilizar lavouras convencionais num raio de mais de 16 km. O governo inglês atualmente planeja determinar a distância mínima de 110 metros para separar milho transgênico de não transgênico. </a:t>
            </a:r>
            <a:br>
              <a:rPr lang="pt-BR" b="1" dirty="0">
                <a:latin typeface="Verdana" pitchFamily="34" charset="0"/>
              </a:rPr>
            </a:br>
            <a:r>
              <a:rPr lang="pt-BR" b="1" dirty="0">
                <a:latin typeface="Verdana" pitchFamily="34" charset="0"/>
              </a:rPr>
              <a:t>	</a:t>
            </a:r>
          </a:p>
          <a:p>
            <a:r>
              <a:rPr lang="pt-BR" b="1" dirty="0">
                <a:latin typeface="Verdana" pitchFamily="34" charset="0"/>
              </a:rPr>
              <a:t>Segundo Martin </a:t>
            </a:r>
            <a:r>
              <a:rPr lang="pt-BR" b="1" dirty="0" err="1">
                <a:latin typeface="Verdana" pitchFamily="34" charset="0"/>
              </a:rPr>
              <a:t>Hoyle</a:t>
            </a:r>
            <a:r>
              <a:rPr lang="pt-BR" b="1" dirty="0">
                <a:latin typeface="Verdana" pitchFamily="34" charset="0"/>
              </a:rPr>
              <a:t>, pesquisador chefe do estudo, "uma vez que existam lavouras transgênicas crescendo, a contaminação de outras lavouras ocorrerá inevitavelmente".</a:t>
            </a:r>
            <a:br>
              <a:rPr lang="pt-BR" b="1" dirty="0">
                <a:latin typeface="Verdana" pitchFamily="34" charset="0"/>
              </a:rPr>
            </a:br>
            <a:endParaRPr lang="pt-BR" b="1" dirty="0">
              <a:latin typeface="Verdana" pitchFamily="34" charset="0"/>
            </a:endParaRPr>
          </a:p>
          <a:p>
            <a:r>
              <a:rPr lang="pt-BR" sz="1400" b="1" dirty="0">
                <a:latin typeface="Verdana" pitchFamily="34" charset="0"/>
              </a:rPr>
              <a:t>The </a:t>
            </a:r>
            <a:r>
              <a:rPr lang="pt-BR" sz="1400" b="1" dirty="0" err="1">
                <a:latin typeface="Verdana" pitchFamily="34" charset="0"/>
              </a:rPr>
              <a:t>Effect</a:t>
            </a:r>
            <a:r>
              <a:rPr lang="pt-BR" sz="1400" b="1" dirty="0">
                <a:latin typeface="Verdana" pitchFamily="34" charset="0"/>
              </a:rPr>
              <a:t> </a:t>
            </a:r>
            <a:r>
              <a:rPr lang="pt-BR" sz="1400" b="1" dirty="0" err="1">
                <a:latin typeface="Verdana" pitchFamily="34" charset="0"/>
              </a:rPr>
              <a:t>of</a:t>
            </a:r>
            <a:r>
              <a:rPr lang="pt-BR" sz="1400" b="1" dirty="0">
                <a:latin typeface="Verdana" pitchFamily="34" charset="0"/>
              </a:rPr>
              <a:t> Wind </a:t>
            </a:r>
            <a:r>
              <a:rPr lang="pt-BR" sz="1400" b="1" dirty="0" err="1">
                <a:latin typeface="Verdana" pitchFamily="34" charset="0"/>
              </a:rPr>
              <a:t>Direction</a:t>
            </a:r>
            <a:r>
              <a:rPr lang="pt-BR" sz="1400" b="1" dirty="0">
                <a:latin typeface="Verdana" pitchFamily="34" charset="0"/>
              </a:rPr>
              <a:t> </a:t>
            </a:r>
            <a:r>
              <a:rPr lang="pt-BR" sz="1400" b="1" dirty="0" err="1">
                <a:latin typeface="Verdana" pitchFamily="34" charset="0"/>
              </a:rPr>
              <a:t>on</a:t>
            </a:r>
            <a:r>
              <a:rPr lang="pt-BR" sz="1400" b="1" dirty="0">
                <a:latin typeface="Verdana" pitchFamily="34" charset="0"/>
              </a:rPr>
              <a:t> Cross-</a:t>
            </a:r>
            <a:r>
              <a:rPr lang="pt-BR" sz="1400" b="1" dirty="0" err="1">
                <a:latin typeface="Verdana" pitchFamily="34" charset="0"/>
              </a:rPr>
              <a:t>Pollination</a:t>
            </a:r>
            <a:r>
              <a:rPr lang="pt-BR" sz="1400" b="1" dirty="0">
                <a:latin typeface="Verdana" pitchFamily="34" charset="0"/>
              </a:rPr>
              <a:t> in Wind-</a:t>
            </a:r>
            <a:r>
              <a:rPr lang="pt-BR" sz="1400" b="1" dirty="0" err="1">
                <a:latin typeface="Verdana" pitchFamily="34" charset="0"/>
              </a:rPr>
              <a:t>Pollinated</a:t>
            </a:r>
            <a:r>
              <a:rPr lang="pt-BR" sz="1400" b="1" dirty="0">
                <a:latin typeface="Verdana" pitchFamily="34" charset="0"/>
              </a:rPr>
              <a:t> GM </a:t>
            </a:r>
            <a:r>
              <a:rPr lang="pt-BR" sz="1400" b="1" dirty="0" err="1">
                <a:latin typeface="Verdana" pitchFamily="34" charset="0"/>
              </a:rPr>
              <a:t>Crops</a:t>
            </a:r>
            <a:r>
              <a:rPr lang="pt-BR" sz="1400" b="1" dirty="0">
                <a:latin typeface="Verdana" pitchFamily="34" charset="0"/>
              </a:rPr>
              <a:t/>
            </a:r>
            <a:br>
              <a:rPr lang="pt-BR" sz="1400" b="1" dirty="0">
                <a:latin typeface="Verdana" pitchFamily="34" charset="0"/>
              </a:rPr>
            </a:br>
            <a:r>
              <a:rPr lang="pt-BR" sz="1400" dirty="0">
                <a:latin typeface="Verdana" pitchFamily="34" charset="0"/>
              </a:rPr>
              <a:t>Martin </a:t>
            </a:r>
            <a:r>
              <a:rPr lang="pt-BR" sz="1400" dirty="0" err="1">
                <a:latin typeface="Verdana" pitchFamily="34" charset="0"/>
              </a:rPr>
              <a:t>Hoyle</a:t>
            </a:r>
            <a:r>
              <a:rPr lang="pt-BR" sz="1400" dirty="0">
                <a:latin typeface="Verdana" pitchFamily="34" charset="0"/>
              </a:rPr>
              <a:t> </a:t>
            </a:r>
            <a:r>
              <a:rPr lang="pt-BR" sz="1400" dirty="0" err="1">
                <a:latin typeface="Verdana" pitchFamily="34" charset="0"/>
              </a:rPr>
              <a:t>and</a:t>
            </a:r>
            <a:r>
              <a:rPr lang="pt-BR" sz="1400" dirty="0">
                <a:latin typeface="Verdana" pitchFamily="34" charset="0"/>
              </a:rPr>
              <a:t> James E. </a:t>
            </a:r>
            <a:r>
              <a:rPr lang="pt-BR" sz="1400" dirty="0" err="1">
                <a:latin typeface="Verdana" pitchFamily="34" charset="0"/>
              </a:rPr>
              <a:t>Cresswell</a:t>
            </a:r>
            <a:r>
              <a:rPr lang="pt-BR" sz="1400" dirty="0">
                <a:latin typeface="Verdana" pitchFamily="34" charset="0"/>
              </a:rPr>
              <a:t/>
            </a:r>
            <a:br>
              <a:rPr lang="pt-BR" sz="1400" dirty="0">
                <a:latin typeface="Verdana" pitchFamily="34" charset="0"/>
              </a:rPr>
            </a:br>
            <a:r>
              <a:rPr lang="pt-BR" sz="1400" dirty="0" err="1">
                <a:latin typeface="Verdana" pitchFamily="34" charset="0"/>
              </a:rPr>
              <a:t>School</a:t>
            </a:r>
            <a:r>
              <a:rPr lang="pt-BR" sz="1400" dirty="0">
                <a:latin typeface="Verdana" pitchFamily="34" charset="0"/>
              </a:rPr>
              <a:t> </a:t>
            </a:r>
            <a:r>
              <a:rPr lang="pt-BR" sz="1400" dirty="0" err="1">
                <a:latin typeface="Verdana" pitchFamily="34" charset="0"/>
              </a:rPr>
              <a:t>of</a:t>
            </a:r>
            <a:r>
              <a:rPr lang="pt-BR" sz="1400" dirty="0">
                <a:latin typeface="Verdana" pitchFamily="34" charset="0"/>
              </a:rPr>
              <a:t> </a:t>
            </a:r>
            <a:r>
              <a:rPr lang="pt-BR" sz="1400" dirty="0" err="1">
                <a:latin typeface="Verdana" pitchFamily="34" charset="0"/>
              </a:rPr>
              <a:t>Biosciences</a:t>
            </a:r>
            <a:r>
              <a:rPr lang="pt-BR" sz="1400" dirty="0">
                <a:latin typeface="Verdana" pitchFamily="34" charset="0"/>
              </a:rPr>
              <a:t>, </a:t>
            </a:r>
            <a:r>
              <a:rPr lang="pt-BR" sz="1400" dirty="0" err="1">
                <a:latin typeface="Verdana" pitchFamily="34" charset="0"/>
              </a:rPr>
              <a:t>University</a:t>
            </a:r>
            <a:r>
              <a:rPr lang="pt-BR" sz="1400" dirty="0">
                <a:latin typeface="Verdana" pitchFamily="34" charset="0"/>
              </a:rPr>
              <a:t> </a:t>
            </a:r>
            <a:r>
              <a:rPr lang="pt-BR" sz="1400" dirty="0" err="1">
                <a:latin typeface="Verdana" pitchFamily="34" charset="0"/>
              </a:rPr>
              <a:t>of</a:t>
            </a:r>
            <a:r>
              <a:rPr lang="pt-BR" sz="1400" dirty="0">
                <a:latin typeface="Verdana" pitchFamily="34" charset="0"/>
              </a:rPr>
              <a:t> </a:t>
            </a:r>
            <a:r>
              <a:rPr lang="pt-BR" sz="1400" dirty="0" err="1">
                <a:latin typeface="Verdana" pitchFamily="34" charset="0"/>
              </a:rPr>
              <a:t>Exeter</a:t>
            </a:r>
            <a:r>
              <a:rPr lang="pt-BR" sz="1400" dirty="0">
                <a:latin typeface="Verdana" pitchFamily="34" charset="0"/>
              </a:rPr>
              <a:t>, </a:t>
            </a:r>
            <a:r>
              <a:rPr lang="pt-BR" sz="1400" dirty="0" err="1">
                <a:latin typeface="Verdana" pitchFamily="34" charset="0"/>
              </a:rPr>
              <a:t>Exeter</a:t>
            </a:r>
            <a:r>
              <a:rPr lang="pt-BR" sz="1400" dirty="0">
                <a:latin typeface="Verdana" pitchFamily="34" charset="0"/>
              </a:rPr>
              <a:t> EX4, 4PS UK</a:t>
            </a:r>
            <a:br>
              <a:rPr lang="pt-BR" sz="1400" dirty="0">
                <a:latin typeface="Verdana" pitchFamily="34" charset="0"/>
              </a:rPr>
            </a:br>
            <a:endParaRPr lang="pt-BR" sz="1400" dirty="0">
              <a:latin typeface="Verdana" pitchFamily="34" charset="0"/>
            </a:endParaRPr>
          </a:p>
        </p:txBody>
      </p:sp>
    </p:spTree>
    <p:extLst>
      <p:ext uri="{BB962C8B-B14F-4D97-AF65-F5344CB8AC3E}">
        <p14:creationId xmlns:p14="http://schemas.microsoft.com/office/powerpoint/2010/main" val="1138725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67698" y="476672"/>
            <a:ext cx="8208604" cy="5904655"/>
          </a:xfrm>
          <a:prstGeom prst="rect">
            <a:avLst/>
          </a:prstGeom>
        </p:spPr>
      </p:pic>
    </p:spTree>
    <p:extLst>
      <p:ext uri="{BB962C8B-B14F-4D97-AF65-F5344CB8AC3E}">
        <p14:creationId xmlns:p14="http://schemas.microsoft.com/office/powerpoint/2010/main" val="1631957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3013" name="Rectangle 5"/>
          <p:cNvSpPr>
            <a:spLocks noGrp="1" noChangeArrowheads="1"/>
          </p:cNvSpPr>
          <p:nvPr>
            <p:ph type="body" sz="half" idx="1"/>
          </p:nvPr>
        </p:nvSpPr>
        <p:spPr>
          <a:xfrm>
            <a:off x="457200" y="333375"/>
            <a:ext cx="4038600" cy="5792788"/>
          </a:xfrm>
        </p:spPr>
        <p:txBody>
          <a:bodyPr/>
          <a:lstStyle/>
          <a:p>
            <a:r>
              <a:rPr lang="pt-BR" sz="2400"/>
              <a:t>MELHORAMENTO GENÉTICO </a:t>
            </a:r>
          </a:p>
          <a:p>
            <a:endParaRPr lang="pt-BR" sz="2400"/>
          </a:p>
          <a:p>
            <a:r>
              <a:rPr lang="pt-BR" sz="2400"/>
              <a:t>Combinação de genes da mesma espécie;</a:t>
            </a:r>
          </a:p>
          <a:p>
            <a:r>
              <a:rPr lang="pt-BR" sz="2400"/>
              <a:t>Seleção de indivíduos dentro da mesma espécie;</a:t>
            </a:r>
          </a:p>
          <a:p>
            <a:r>
              <a:rPr lang="pt-BR" sz="2400"/>
              <a:t>O cruzamento sexual  permite a troca de características;</a:t>
            </a:r>
          </a:p>
          <a:p>
            <a:r>
              <a:rPr lang="pt-BR" sz="2400"/>
              <a:t>Mutações naturais  alteram poucos pares de bases</a:t>
            </a:r>
          </a:p>
        </p:txBody>
      </p:sp>
      <p:sp>
        <p:nvSpPr>
          <p:cNvPr id="43014" name="Rectangle 6"/>
          <p:cNvSpPr>
            <a:spLocks noGrp="1" noChangeArrowheads="1"/>
          </p:cNvSpPr>
          <p:nvPr>
            <p:ph type="body" sz="half" idx="2"/>
          </p:nvPr>
        </p:nvSpPr>
        <p:spPr>
          <a:xfrm>
            <a:off x="4648200" y="260350"/>
            <a:ext cx="4038600" cy="6597650"/>
          </a:xfrm>
        </p:spPr>
        <p:txBody>
          <a:bodyPr/>
          <a:lstStyle/>
          <a:p>
            <a:r>
              <a:rPr lang="pt-BR" sz="2400"/>
              <a:t>TRANSGENIA</a:t>
            </a:r>
          </a:p>
          <a:p>
            <a:endParaRPr lang="pt-BR" sz="2400"/>
          </a:p>
          <a:p>
            <a:r>
              <a:rPr lang="pt-BR" sz="2400"/>
              <a:t>Centenas de pares de bases (menor unidade do código genético) são alterados;</a:t>
            </a:r>
          </a:p>
          <a:p>
            <a:r>
              <a:rPr lang="pt-BR" sz="2400"/>
              <a:t>Alterações imprevisíveis de processos biquímicos;</a:t>
            </a:r>
          </a:p>
          <a:p>
            <a:r>
              <a:rPr lang="pt-BR" sz="2400"/>
              <a:t>Inserção de genes exógenos (de outras espécies);</a:t>
            </a:r>
          </a:p>
          <a:p>
            <a:r>
              <a:rPr lang="pt-BR" sz="2400"/>
              <a:t>Alterações que nunca aconteceriam na natureza, rompimento da barreira sexual</a:t>
            </a:r>
          </a:p>
        </p:txBody>
      </p:sp>
    </p:spTree>
    <p:extLst>
      <p:ext uri="{BB962C8B-B14F-4D97-AF65-F5344CB8AC3E}">
        <p14:creationId xmlns:p14="http://schemas.microsoft.com/office/powerpoint/2010/main" val="412878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At least 11 of 19 experts listed in NAS report have conflicts of interest</a:t>
            </a:r>
            <a:r>
              <a:rPr lang="pt-BR" dirty="0"/>
              <a:t/>
            </a:r>
            <a:br>
              <a:rPr lang="pt-BR" dirty="0"/>
            </a:br>
            <a:endParaRPr lang="pt-BR" dirty="0"/>
          </a:p>
        </p:txBody>
      </p:sp>
      <p:sp>
        <p:nvSpPr>
          <p:cNvPr id="3" name="Espaço Reservado para Conteúdo 2"/>
          <p:cNvSpPr>
            <a:spLocks noGrp="1"/>
          </p:cNvSpPr>
          <p:nvPr>
            <p:ph idx="1"/>
          </p:nvPr>
        </p:nvSpPr>
        <p:spPr>
          <a:xfrm>
            <a:off x="0" y="1196753"/>
            <a:ext cx="9125343" cy="5661248"/>
          </a:xfrm>
        </p:spPr>
        <p:txBody>
          <a:bodyPr>
            <a:normAutofit fontScale="92500" lnSpcReduction="10000"/>
          </a:bodyPr>
          <a:lstStyle/>
          <a:p>
            <a:r>
              <a:rPr lang="en-US" dirty="0"/>
              <a:t>At least 11 of 19 experts listed in NAS report have conflicts of interest</a:t>
            </a:r>
            <a:endParaRPr lang="pt-BR" dirty="0"/>
          </a:p>
          <a:p>
            <a:r>
              <a:rPr lang="en-US" dirty="0"/>
              <a:t> The National Academy of Sciences </a:t>
            </a:r>
            <a:r>
              <a:rPr lang="en-US" u="sng" dirty="0">
                <a:hlinkClick r:id="rId2"/>
              </a:rPr>
              <a:t>report</a:t>
            </a:r>
            <a:r>
              <a:rPr lang="en-US" dirty="0"/>
              <a:t> on GM crops and foods says they’re safe to eat. But the report is compromised by the serious conflicts of interest of the NAS and its research arm, the National Research Council (NRC). Even studies relied upon by the NAS to show GMO safety are authored by people with conflicts of interest.</a:t>
            </a:r>
            <a:br>
              <a:rPr lang="en-US" dirty="0"/>
            </a:br>
            <a:endParaRPr lang="pt-BR" dirty="0"/>
          </a:p>
          <a:p>
            <a:r>
              <a:rPr lang="en-US" dirty="0"/>
              <a:t> </a:t>
            </a:r>
            <a:r>
              <a:rPr lang="en-US" u="sng" dirty="0" smtClean="0">
                <a:hlinkClick r:id="rId3"/>
              </a:rPr>
              <a:t>http</a:t>
            </a:r>
            <a:r>
              <a:rPr lang="en-US" u="sng" dirty="0">
                <a:hlinkClick r:id="rId3"/>
              </a:rPr>
              <a:t>://www.gmwatch.org/news/latest-news/16977-national-academy-of-sciences-gmo-report-fatally-compromised-by-conflicts-of-interest</a:t>
            </a:r>
            <a:endParaRPr lang="pt-BR" dirty="0"/>
          </a:p>
          <a:p>
            <a:endParaRPr lang="pt-BR" dirty="0"/>
          </a:p>
        </p:txBody>
      </p:sp>
    </p:spTree>
    <p:extLst>
      <p:ext uri="{BB962C8B-B14F-4D97-AF65-F5344CB8AC3E}">
        <p14:creationId xmlns:p14="http://schemas.microsoft.com/office/powerpoint/2010/main" val="188164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2913" y="-242888"/>
            <a:ext cx="8243887" cy="1295401"/>
          </a:xfrm>
        </p:spPr>
        <p:txBody>
          <a:bodyPr/>
          <a:lstStyle/>
          <a:p>
            <a:r>
              <a:rPr lang="pt-BR"/>
              <a:t>PRINCÍPIO DA PRECAUÇÃO</a:t>
            </a:r>
          </a:p>
        </p:txBody>
      </p:sp>
      <p:sp>
        <p:nvSpPr>
          <p:cNvPr id="45059" name="Rectangle 3"/>
          <p:cNvSpPr>
            <a:spLocks noGrp="1" noChangeArrowheads="1"/>
          </p:cNvSpPr>
          <p:nvPr>
            <p:ph type="body" idx="1"/>
          </p:nvPr>
        </p:nvSpPr>
        <p:spPr>
          <a:xfrm>
            <a:off x="457200" y="1196975"/>
            <a:ext cx="8229600" cy="4859338"/>
          </a:xfrm>
        </p:spPr>
        <p:txBody>
          <a:bodyPr>
            <a:normAutofit lnSpcReduction="10000"/>
          </a:bodyPr>
          <a:lstStyle/>
          <a:p>
            <a:pPr>
              <a:lnSpc>
                <a:spcPct val="90000"/>
              </a:lnSpc>
            </a:pPr>
            <a:r>
              <a:rPr lang="pt-BR" sz="2400"/>
              <a:t>Avaliação de riscos para situações onde existam ameaças sérias e irreversíveis à saúde e ao meio ambiente;</a:t>
            </a:r>
          </a:p>
          <a:p>
            <a:pPr>
              <a:lnSpc>
                <a:spcPct val="90000"/>
              </a:lnSpc>
            </a:pPr>
            <a:endParaRPr lang="pt-BR" sz="2400"/>
          </a:p>
          <a:p>
            <a:pPr>
              <a:lnSpc>
                <a:spcPct val="90000"/>
              </a:lnSpc>
            </a:pPr>
            <a:r>
              <a:rPr lang="pt-BR" sz="2400"/>
              <a:t>É melhor prevenir do que remediar;</a:t>
            </a:r>
          </a:p>
          <a:p>
            <a:pPr>
              <a:lnSpc>
                <a:spcPct val="90000"/>
              </a:lnSpc>
            </a:pPr>
            <a:endParaRPr lang="pt-BR" sz="2400"/>
          </a:p>
          <a:p>
            <a:pPr>
              <a:lnSpc>
                <a:spcPct val="90000"/>
              </a:lnSpc>
            </a:pPr>
            <a:r>
              <a:rPr lang="pt-BR" sz="2400"/>
              <a:t>A complexidade e variabilidade do mundo real limitam a habilidade da ciência fazer previsões;</a:t>
            </a:r>
          </a:p>
          <a:p>
            <a:pPr>
              <a:lnSpc>
                <a:spcPct val="90000"/>
              </a:lnSpc>
            </a:pPr>
            <a:endParaRPr lang="pt-BR" sz="2400"/>
          </a:p>
          <a:p>
            <a:pPr>
              <a:lnSpc>
                <a:spcPct val="90000"/>
              </a:lnSpc>
            </a:pPr>
            <a:r>
              <a:rPr lang="pt-BR" sz="2400"/>
              <a:t>Devemos reconhecer o valor inerente da vida não humana, assim como a humana;</a:t>
            </a:r>
          </a:p>
          <a:p>
            <a:pPr>
              <a:lnSpc>
                <a:spcPct val="90000"/>
              </a:lnSpc>
            </a:pPr>
            <a:endParaRPr lang="pt-BR" sz="2400"/>
          </a:p>
          <a:p>
            <a:pPr>
              <a:lnSpc>
                <a:spcPct val="90000"/>
              </a:lnSpc>
            </a:pPr>
            <a:r>
              <a:rPr lang="pt-BR" sz="2400"/>
              <a:t>Os transgênicos devem ser avaliados a partir do ponto de vista do consumidor e do meio ambiente e não segundo interesses econômicos;</a:t>
            </a:r>
          </a:p>
        </p:txBody>
      </p:sp>
    </p:spTree>
    <p:extLst>
      <p:ext uri="{BB962C8B-B14F-4D97-AF65-F5344CB8AC3E}">
        <p14:creationId xmlns:p14="http://schemas.microsoft.com/office/powerpoint/2010/main" val="2146813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pt-BR" sz="4000"/>
              <a:t>PESQUISA EM BIOSSEGURANÇA</a:t>
            </a:r>
          </a:p>
        </p:txBody>
      </p:sp>
      <p:sp>
        <p:nvSpPr>
          <p:cNvPr id="71683" name="Rectangle 3"/>
          <p:cNvSpPr>
            <a:spLocks noGrp="1" noChangeArrowheads="1"/>
          </p:cNvSpPr>
          <p:nvPr>
            <p:ph type="body" idx="1"/>
          </p:nvPr>
        </p:nvSpPr>
        <p:spPr>
          <a:xfrm>
            <a:off x="900113" y="1557338"/>
            <a:ext cx="7772400" cy="4241800"/>
          </a:xfrm>
        </p:spPr>
        <p:txBody>
          <a:bodyPr/>
          <a:lstStyle/>
          <a:p>
            <a:pPr>
              <a:lnSpc>
                <a:spcPct val="90000"/>
              </a:lnSpc>
            </a:pPr>
            <a:r>
              <a:rPr lang="pt-BR" sz="2000"/>
              <a:t>OBRIGATORIEDADE DE PESQUISAS EM BIOSSEGURANÇA AMBIENTAL - SOBRE TRANSFERÊNCIA HORIZONTAL DE TRANSGENES E DERIVADOS NA ÁGUA, SOLO, MICRÓBIOS, FLORA (FLUXO GÊNICO) E FAUNA EM GERAL; </a:t>
            </a:r>
          </a:p>
          <a:p>
            <a:pPr>
              <a:lnSpc>
                <a:spcPct val="90000"/>
              </a:lnSpc>
              <a:buFont typeface="Wingdings" pitchFamily="2" charset="2"/>
              <a:buNone/>
            </a:pPr>
            <a:endParaRPr lang="pt-BR" sz="2000"/>
          </a:p>
          <a:p>
            <a:pPr>
              <a:lnSpc>
                <a:spcPct val="90000"/>
              </a:lnSpc>
            </a:pPr>
            <a:r>
              <a:rPr lang="pt-BR" sz="2000"/>
              <a:t>BIOSSEGURANÇA ALIMENTAR - POR EXPERIMENTOS DE NUTRIÇÃO COM COBAIAS JOVENS EM LONGO PRAZO, COMPARANDO RAÇÕES BALANCEADAS COM COMPONENTE(S) PREDOMINANTES TRANSGÊNICOS E SEUAS EQUIVALENTES CONVENCIONAIS.</a:t>
            </a:r>
            <a:br>
              <a:rPr lang="pt-BR" sz="2000"/>
            </a:br>
            <a:endParaRPr lang="pt-BR" sz="2000"/>
          </a:p>
          <a:p>
            <a:pPr>
              <a:lnSpc>
                <a:spcPct val="90000"/>
              </a:lnSpc>
            </a:pPr>
            <a:r>
              <a:rPr lang="pt-BR" sz="2000"/>
              <a:t>BIOSSEGURANÇA NA SAUDE- EFEITOS NOS PESQUISADORES E TRABALHADORES  QUE MANIPULAM TRANSGENICOS</a:t>
            </a:r>
          </a:p>
        </p:txBody>
      </p:sp>
    </p:spTree>
    <p:extLst>
      <p:ext uri="{BB962C8B-B14F-4D97-AF65-F5344CB8AC3E}">
        <p14:creationId xmlns:p14="http://schemas.microsoft.com/office/powerpoint/2010/main" val="246008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684001" y="368679"/>
            <a:ext cx="8134560" cy="900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ctr" eaLnBrk="1" hangingPunct="1">
              <a:buClrTx/>
              <a:buFontTx/>
              <a:buNone/>
            </a:pPr>
            <a:r>
              <a:rPr lang="pt-BR" sz="4400">
                <a:solidFill>
                  <a:srgbClr val="000000"/>
                </a:solidFill>
                <a:ea typeface="WenQuanYi Micro Hei"/>
                <a:cs typeface="WenQuanYi Micro Hei"/>
              </a:rPr>
              <a:t>Inversão semântica</a:t>
            </a:r>
          </a:p>
        </p:txBody>
      </p:sp>
      <p:sp>
        <p:nvSpPr>
          <p:cNvPr id="38915" name="Text Box 2"/>
          <p:cNvSpPr txBox="1">
            <a:spLocks noChangeArrowheads="1"/>
          </p:cNvSpPr>
          <p:nvPr/>
        </p:nvSpPr>
        <p:spPr bwMode="auto">
          <a:xfrm>
            <a:off x="250560" y="1080114"/>
            <a:ext cx="8749440" cy="5579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ctr" eaLnBrk="1">
              <a:spcBef>
                <a:spcPts val="806"/>
              </a:spcBef>
            </a:pPr>
            <a:r>
              <a:rPr lang="pt-BR" sz="3200">
                <a:solidFill>
                  <a:srgbClr val="000000"/>
                </a:solidFill>
                <a:ea typeface="WenQuanYi Micro Hei"/>
                <a:cs typeface="WenQuanYi Micro Hei"/>
              </a:rPr>
              <a:t>“pessoas e cientistas que se manifestam a favor do princípio da precaução e de estudos são acusados de ser contra a ciência, de manterem posturas “ideológicas”; já pessoas e cientistas a favor de liberação dos novos produtos, sem necessidade de estudos, são apontadas como “verdadeiros cientistas”.”</a:t>
            </a:r>
          </a:p>
          <a:p>
            <a:pPr algn="ctr" eaLnBrk="1">
              <a:spcBef>
                <a:spcPts val="806"/>
              </a:spcBef>
            </a:pPr>
            <a:endParaRPr lang="pt-BR" sz="2800" i="1">
              <a:solidFill>
                <a:srgbClr val="000000"/>
              </a:solidFill>
              <a:ea typeface="WenQuanYi Micro Hei"/>
              <a:cs typeface="WenQuanYi Micro Hei"/>
            </a:endParaRPr>
          </a:p>
          <a:p>
            <a:pPr algn="ctr" eaLnBrk="1">
              <a:spcBef>
                <a:spcPts val="806"/>
              </a:spcBef>
            </a:pPr>
            <a:r>
              <a:rPr lang="pt-BR" sz="2800" i="1">
                <a:solidFill>
                  <a:srgbClr val="000000"/>
                </a:solidFill>
                <a:ea typeface="WenQuanYi Micro Hei"/>
                <a:cs typeface="WenQuanYi Micro Hei"/>
              </a:rPr>
              <a:t>Washington Novaes, O Popular, 15/09/2011</a:t>
            </a:r>
          </a:p>
        </p:txBody>
      </p:sp>
    </p:spTree>
    <p:extLst>
      <p:ext uri="{BB962C8B-B14F-4D97-AF65-F5344CB8AC3E}">
        <p14:creationId xmlns:p14="http://schemas.microsoft.com/office/powerpoint/2010/main" val="5689743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990947"/>
          </a:xfrm>
        </p:spPr>
        <p:txBody>
          <a:bodyPr>
            <a:normAutofit/>
          </a:bodyPr>
          <a:lstStyle/>
          <a:p>
            <a:r>
              <a:rPr lang="pt-BR" sz="4800" b="0" dirty="0" err="1" smtClean="0">
                <a:solidFill>
                  <a:srgbClr val="003300"/>
                </a:solidFill>
              </a:rPr>
              <a:t>Àreas</a:t>
            </a:r>
            <a:r>
              <a:rPr lang="pt-BR" sz="4800" b="0" dirty="0" smtClean="0">
                <a:solidFill>
                  <a:srgbClr val="003300"/>
                </a:solidFill>
              </a:rPr>
              <a:t> </a:t>
            </a:r>
            <a:r>
              <a:rPr lang="pt-BR" sz="4800" b="0" dirty="0">
                <a:solidFill>
                  <a:srgbClr val="003300"/>
                </a:solidFill>
              </a:rPr>
              <a:t>Livre de Transgênicos</a:t>
            </a:r>
            <a:r>
              <a:rPr lang="pt-BR" sz="4800" dirty="0">
                <a:solidFill>
                  <a:srgbClr val="003300"/>
                </a:solidFill>
              </a:rPr>
              <a:t> </a:t>
            </a:r>
          </a:p>
        </p:txBody>
      </p:sp>
      <p:sp>
        <p:nvSpPr>
          <p:cNvPr id="35843" name="Rectangle 3"/>
          <p:cNvSpPr>
            <a:spLocks noGrp="1" noChangeArrowheads="1"/>
          </p:cNvSpPr>
          <p:nvPr>
            <p:ph type="body" idx="1"/>
          </p:nvPr>
        </p:nvSpPr>
        <p:spPr>
          <a:xfrm>
            <a:off x="437170" y="1476786"/>
            <a:ext cx="8229600" cy="5360988"/>
          </a:xfrm>
        </p:spPr>
        <p:txBody>
          <a:bodyPr>
            <a:normAutofit/>
          </a:bodyPr>
          <a:lstStyle/>
          <a:p>
            <a:pPr>
              <a:lnSpc>
                <a:spcPct val="80000"/>
              </a:lnSpc>
            </a:pPr>
            <a:r>
              <a:rPr lang="pt-BR" sz="2400" dirty="0"/>
              <a:t>Segundo levantamento realizado pela ONG</a:t>
            </a:r>
            <a:r>
              <a:rPr lang="pt-BR" sz="2400" i="1" dirty="0"/>
              <a:t> </a:t>
            </a:r>
            <a:r>
              <a:rPr lang="pt-BR" sz="2400" i="1" dirty="0" err="1"/>
              <a:t>Friends</a:t>
            </a:r>
            <a:r>
              <a:rPr lang="pt-BR" sz="2400" i="1" dirty="0"/>
              <a:t> </a:t>
            </a:r>
            <a:r>
              <a:rPr lang="pt-BR" sz="2400" i="1" dirty="0" err="1"/>
              <a:t>of</a:t>
            </a:r>
            <a:r>
              <a:rPr lang="pt-BR" sz="2400" i="1" dirty="0"/>
              <a:t> </a:t>
            </a:r>
            <a:r>
              <a:rPr lang="pt-BR" sz="2400" i="1" dirty="0" err="1"/>
              <a:t>the</a:t>
            </a:r>
            <a:r>
              <a:rPr lang="pt-BR" sz="2400" i="1" dirty="0"/>
              <a:t> Earth Europa</a:t>
            </a:r>
            <a:r>
              <a:rPr lang="pt-BR" sz="2400" dirty="0"/>
              <a:t>, há atualmente 164 regiões na União </a:t>
            </a:r>
            <a:r>
              <a:rPr lang="pt-BR" sz="2400" dirty="0" err="1"/>
              <a:t>Européia</a:t>
            </a:r>
            <a:r>
              <a:rPr lang="pt-BR" sz="2400" dirty="0"/>
              <a:t> que são Zonas Livres de Transgênicos, e mais de 4.500 localidades que foram declaradas por suas autoridades como</a:t>
            </a:r>
            <a:r>
              <a:rPr lang="pt-BR" sz="2400" i="1" dirty="0"/>
              <a:t> livres de transgênicos</a:t>
            </a:r>
            <a:r>
              <a:rPr lang="pt-BR" sz="2400" dirty="0"/>
              <a:t>.;</a:t>
            </a:r>
          </a:p>
          <a:p>
            <a:pPr>
              <a:lnSpc>
                <a:spcPct val="80000"/>
              </a:lnSpc>
            </a:pPr>
            <a:endParaRPr lang="pt-BR" sz="2400" dirty="0"/>
          </a:p>
          <a:p>
            <a:pPr>
              <a:lnSpc>
                <a:spcPct val="80000"/>
              </a:lnSpc>
            </a:pPr>
            <a:r>
              <a:rPr lang="pt-BR" sz="2400" dirty="0"/>
              <a:t>Na Europa, a maioria dos países são  inteiramente livres de transgênicos . Espanha e Romênia plantam OGM;</a:t>
            </a:r>
          </a:p>
          <a:p>
            <a:pPr>
              <a:lnSpc>
                <a:spcPct val="80000"/>
              </a:lnSpc>
            </a:pPr>
            <a:endParaRPr lang="pt-BR" sz="2400" dirty="0"/>
          </a:p>
          <a:p>
            <a:pPr>
              <a:lnSpc>
                <a:spcPct val="80000"/>
              </a:lnSpc>
            </a:pPr>
            <a:r>
              <a:rPr lang="pt-BR" sz="2400" dirty="0"/>
              <a:t>A Suíça aprovou em um referendo, realizado em novembro de 2005, o banimento de cinco anos às plantações de grãos geneticamente modificados. Um total de 55,7% do eleitorado votou a favor da proibição.(</a:t>
            </a:r>
            <a:r>
              <a:rPr lang="pt-BR" sz="2400" i="1" dirty="0"/>
              <a:t> </a:t>
            </a:r>
            <a:r>
              <a:rPr lang="pt-BR" sz="2400" dirty="0" err="1"/>
              <a:t>BBCBrasil</a:t>
            </a:r>
            <a:r>
              <a:rPr lang="pt-BR" sz="2400" dirty="0"/>
              <a:t>, 2005</a:t>
            </a:r>
            <a:r>
              <a:rPr lang="pt-BR" sz="2400" i="1" dirty="0"/>
              <a:t>.</a:t>
            </a:r>
            <a:r>
              <a:rPr lang="pt-BR" sz="2400" dirty="0"/>
              <a:t>) </a:t>
            </a:r>
          </a:p>
          <a:p>
            <a:pPr>
              <a:lnSpc>
                <a:spcPct val="80000"/>
              </a:lnSpc>
            </a:pPr>
            <a:endParaRPr lang="pt-BR" sz="2400" dirty="0"/>
          </a:p>
          <a:p>
            <a:pPr>
              <a:lnSpc>
                <a:spcPct val="80000"/>
              </a:lnSpc>
            </a:pPr>
            <a:r>
              <a:rPr lang="pt-BR" sz="2400" dirty="0"/>
              <a:t>Costa Rica- 70% dos Cantões são área livre de transgênicos</a:t>
            </a:r>
          </a:p>
        </p:txBody>
      </p:sp>
    </p:spTree>
    <p:extLst>
      <p:ext uri="{BB962C8B-B14F-4D97-AF65-F5344CB8AC3E}">
        <p14:creationId xmlns:p14="http://schemas.microsoft.com/office/powerpoint/2010/main" val="1968343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600" b="1" dirty="0"/>
              <a:t>Criada Primeira </a:t>
            </a:r>
            <a:r>
              <a:rPr lang="pt-BR" sz="3600" b="1" dirty="0" smtClean="0"/>
              <a:t>Área </a:t>
            </a:r>
            <a:r>
              <a:rPr lang="pt-BR" sz="3600" b="1" dirty="0"/>
              <a:t>Livre de Transgênicos do Brasil, na APA do Planalto Central em </a:t>
            </a:r>
            <a:r>
              <a:rPr lang="pt-BR" sz="3600" b="1" dirty="0" smtClean="0"/>
              <a:t>Brasília </a:t>
            </a:r>
            <a:r>
              <a:rPr lang="pt-BR" dirty="0"/>
              <a:t/>
            </a:r>
            <a:br>
              <a:rPr lang="pt-BR" dirty="0"/>
            </a:br>
            <a:endParaRPr lang="pt-BR" dirty="0"/>
          </a:p>
        </p:txBody>
      </p:sp>
      <p:sp>
        <p:nvSpPr>
          <p:cNvPr id="3" name="Espaço Reservado para Conteúdo 2"/>
          <p:cNvSpPr>
            <a:spLocks noGrp="1"/>
          </p:cNvSpPr>
          <p:nvPr>
            <p:ph idx="1"/>
          </p:nvPr>
        </p:nvSpPr>
        <p:spPr>
          <a:xfrm>
            <a:off x="0" y="1124744"/>
            <a:ext cx="9144000" cy="5733256"/>
          </a:xfrm>
        </p:spPr>
        <p:txBody>
          <a:bodyPr>
            <a:normAutofit/>
          </a:bodyPr>
          <a:lstStyle/>
          <a:p>
            <a:r>
              <a:rPr lang="pt-BR" sz="2000" dirty="0"/>
              <a:t>área de proteção ambiental federal de mais de 500 mil hectares, que busca preservar as áreas verdes e rurais do Distrito Federal e do norte de Goiás, inclusive controlando o uso e a ocupação do solo de cerca de 70% da capital brasileira.</a:t>
            </a:r>
          </a:p>
          <a:p>
            <a:r>
              <a:rPr lang="pt-BR" sz="2000" dirty="0"/>
              <a:t>Plano de Manejo, definido pela Portaria </a:t>
            </a:r>
            <a:r>
              <a:rPr lang="pt-BR" sz="2000" dirty="0" err="1"/>
              <a:t>ICMBio</a:t>
            </a:r>
            <a:r>
              <a:rPr lang="pt-BR" sz="2000" dirty="0"/>
              <a:t> 28/2015,  no seu Encarte 3, está: -  “a proibição do uso de agrotóxicos por pulverização aérea</a:t>
            </a:r>
            <a:r>
              <a:rPr lang="pt-BR" sz="2000" dirty="0" smtClean="0"/>
              <a:t>”</a:t>
            </a:r>
          </a:p>
          <a:p>
            <a:r>
              <a:rPr lang="pt-BR" sz="2000" dirty="0"/>
              <a:t>Entre estas seis zonas ambientais que foram definidas para a gestão da APA do Planalto Central, uma das mais importantes vem a ser justamente a “Zona de Proteção do Parque Nacional e da </a:t>
            </a:r>
            <a:r>
              <a:rPr lang="pt-BR" sz="2000" dirty="0" err="1"/>
              <a:t>Rebio</a:t>
            </a:r>
            <a:r>
              <a:rPr lang="pt-BR" sz="2000" dirty="0"/>
              <a:t> Contagem”, chamada de “ZPPR”, que é toda a grande região do entorno desse Parque Nacional e da Reserva da Contagem, em </a:t>
            </a:r>
            <a:r>
              <a:rPr lang="pt-BR" sz="2000" dirty="0" smtClean="0"/>
              <a:t>Brasília</a:t>
            </a:r>
          </a:p>
          <a:p>
            <a:r>
              <a:rPr lang="pt-BR" sz="2000" dirty="0"/>
              <a:t>a “ZPPR” da APA do Planalto Central passou a ser uma </a:t>
            </a:r>
            <a:r>
              <a:rPr lang="pt-BR" sz="2000" dirty="0" smtClean="0"/>
              <a:t> </a:t>
            </a:r>
            <a:r>
              <a:rPr lang="pt-BR" sz="2000" dirty="0"/>
              <a:t>“</a:t>
            </a:r>
            <a:r>
              <a:rPr lang="pt-BR" sz="2000" dirty="0" smtClean="0"/>
              <a:t>zona </a:t>
            </a:r>
            <a:r>
              <a:rPr lang="pt-BR" sz="2000" dirty="0"/>
              <a:t>livres de </a:t>
            </a:r>
            <a:r>
              <a:rPr lang="pt-BR" sz="2000" dirty="0" smtClean="0"/>
              <a:t>transgênico”, </a:t>
            </a:r>
            <a:r>
              <a:rPr lang="pt-BR" sz="2000" dirty="0"/>
              <a:t>incentivando assim o estabelecimento de um Polo Agroecológico, em toda essa região rural de Brasília</a:t>
            </a:r>
            <a:r>
              <a:rPr lang="pt-BR" sz="2000" dirty="0" smtClean="0"/>
              <a:t>.</a:t>
            </a:r>
          </a:p>
          <a:p>
            <a:r>
              <a:rPr lang="pt-BR" sz="2000" dirty="0"/>
              <a:t>- Acesse o teor do Plano de Manejo da APA do Planalto Central, </a:t>
            </a:r>
            <a:r>
              <a:rPr lang="pt-BR" sz="2000" dirty="0" smtClean="0"/>
              <a:t>:</a:t>
            </a:r>
            <a:endParaRPr lang="pt-BR" sz="2000" dirty="0"/>
          </a:p>
          <a:p>
            <a:r>
              <a:rPr lang="pt-BR" sz="2000" dirty="0">
                <a:hlinkClick r:id="rId2"/>
              </a:rPr>
              <a:t>http://www.icmbio.gov.br/portal/biodiversidade/unidades-de-conservacao/biomas-brasileiros/cerrado/unidades-de-conservacao-cerrado/2059-apa-do-planalto-central.html</a:t>
            </a:r>
            <a:endParaRPr lang="pt-BR" sz="2000" dirty="0"/>
          </a:p>
        </p:txBody>
      </p:sp>
    </p:spTree>
    <p:extLst>
      <p:ext uri="{BB962C8B-B14F-4D97-AF65-F5344CB8AC3E}">
        <p14:creationId xmlns:p14="http://schemas.microsoft.com/office/powerpoint/2010/main" val="838200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pt-BR" sz="2800" dirty="0"/>
              <a:t>APA BOTUCATU </a:t>
            </a:r>
            <a:br>
              <a:rPr lang="pt-BR" sz="2800" dirty="0"/>
            </a:br>
            <a:r>
              <a:rPr lang="pt-BR" sz="2800" b="1" dirty="0"/>
              <a:t>Áreas de Recarga do Aquífero Guarani</a:t>
            </a:r>
          </a:p>
        </p:txBody>
      </p:sp>
      <p:sp>
        <p:nvSpPr>
          <p:cNvPr id="20482" name="Text Box 5"/>
          <p:cNvSpPr txBox="1">
            <a:spLocks noChangeArrowheads="1"/>
          </p:cNvSpPr>
          <p:nvPr/>
        </p:nvSpPr>
        <p:spPr bwMode="auto">
          <a:xfrm>
            <a:off x="900113" y="5805488"/>
            <a:ext cx="1098550" cy="366712"/>
          </a:xfrm>
          <a:prstGeom prst="rect">
            <a:avLst/>
          </a:prstGeom>
          <a:noFill/>
          <a:ln w="9525">
            <a:noFill/>
            <a:miter lim="800000"/>
            <a:headEnd/>
            <a:tailEnd/>
          </a:ln>
        </p:spPr>
        <p:txBody>
          <a:bodyPr wrap="none">
            <a:spAutoFit/>
          </a:bodyPr>
          <a:lstStyle/>
          <a:p>
            <a:r>
              <a:rPr lang="pt-BR">
                <a:solidFill>
                  <a:schemeClr val="bg1"/>
                </a:solidFill>
              </a:rPr>
              <a:t>Pardinho</a:t>
            </a:r>
          </a:p>
        </p:txBody>
      </p:sp>
      <p:pic>
        <p:nvPicPr>
          <p:cNvPr id="20483" name="Picture 2"/>
          <p:cNvPicPr>
            <a:picLocks noChangeAspect="1" noChangeArrowheads="1"/>
          </p:cNvPicPr>
          <p:nvPr/>
        </p:nvPicPr>
        <p:blipFill>
          <a:blip r:embed="rId2"/>
          <a:srcRect/>
          <a:stretch>
            <a:fillRect/>
          </a:stretch>
        </p:blipFill>
        <p:spPr bwMode="auto">
          <a:xfrm>
            <a:off x="1116013" y="1484313"/>
            <a:ext cx="6889750" cy="4597400"/>
          </a:xfrm>
          <a:prstGeom prst="rect">
            <a:avLst/>
          </a:prstGeom>
          <a:noFill/>
          <a:ln w="9525">
            <a:noFill/>
            <a:miter lim="800000"/>
            <a:headEnd/>
            <a:tailEnd/>
          </a:ln>
        </p:spPr>
      </p:pic>
      <p:pic>
        <p:nvPicPr>
          <p:cNvPr id="20484" name="Imagem 4" descr="C:\APA_BOTUCATU_2012\FOLDER_PLACAS_logosFF\Fundação Florestal Fundo Verde.jpg"/>
          <p:cNvPicPr>
            <a:picLocks noChangeAspect="1" noChangeArrowheads="1"/>
          </p:cNvPicPr>
          <p:nvPr/>
        </p:nvPicPr>
        <p:blipFill>
          <a:blip r:embed="rId3"/>
          <a:srcRect/>
          <a:stretch>
            <a:fillRect/>
          </a:stretch>
        </p:blipFill>
        <p:spPr bwMode="auto">
          <a:xfrm>
            <a:off x="5868144" y="274638"/>
            <a:ext cx="1038225" cy="620713"/>
          </a:xfrm>
          <a:prstGeom prst="rect">
            <a:avLst/>
          </a:prstGeom>
          <a:noFill/>
          <a:ln w="9525">
            <a:noFill/>
            <a:miter lim="800000"/>
            <a:headEnd/>
            <a:tailEnd/>
          </a:ln>
        </p:spPr>
      </p:pic>
    </p:spTree>
    <p:extLst>
      <p:ext uri="{BB962C8B-B14F-4D97-AF65-F5344CB8AC3E}">
        <p14:creationId xmlns:p14="http://schemas.microsoft.com/office/powerpoint/2010/main" val="1555487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324528" cy="1143000"/>
          </a:xfrm>
        </p:spPr>
        <p:txBody>
          <a:bodyPr>
            <a:normAutofit fontScale="90000"/>
          </a:bodyPr>
          <a:lstStyle/>
          <a:p>
            <a:r>
              <a:rPr lang="pt-BR" sz="2800" dirty="0"/>
              <a:t>Comparações do uso e ocupação do solo da APA Corumbataí, Botucatu e </a:t>
            </a:r>
            <a:r>
              <a:rPr lang="pt-BR" sz="2800" dirty="0" err="1"/>
              <a:t>Tejupá</a:t>
            </a:r>
            <a:r>
              <a:rPr lang="pt-BR" sz="2800" dirty="0"/>
              <a:t>, perímetro Botucatu, dos períodos de 1999 e 2010. </a:t>
            </a:r>
          </a:p>
        </p:txBody>
      </p:sp>
      <p:sp>
        <p:nvSpPr>
          <p:cNvPr id="5" name="Rectangle 1"/>
          <p:cNvSpPr>
            <a:spLocks noChangeArrowheads="1"/>
          </p:cNvSpPr>
          <p:nvPr/>
        </p:nvSpPr>
        <p:spPr bwMode="auto">
          <a:xfrm>
            <a:off x="4957472" y="2066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1"/>
          <p:cNvPicPr>
            <a:picLocks noChangeAspect="1" noChangeArrowheads="1"/>
          </p:cNvPicPr>
          <p:nvPr/>
        </p:nvPicPr>
        <p:blipFill>
          <a:blip r:embed="rId2"/>
          <a:srcRect/>
          <a:stretch>
            <a:fillRect/>
          </a:stretch>
        </p:blipFill>
        <p:spPr bwMode="auto">
          <a:xfrm>
            <a:off x="357158" y="1214421"/>
            <a:ext cx="8429684" cy="5561291"/>
          </a:xfrm>
          <a:prstGeom prst="rect">
            <a:avLst/>
          </a:prstGeom>
          <a:noFill/>
          <a:ln w="9525">
            <a:noFill/>
            <a:miter lim="800000"/>
            <a:headEnd/>
            <a:tailEnd/>
          </a:ln>
          <a:effectLst/>
        </p:spPr>
      </p:pic>
      <p:sp>
        <p:nvSpPr>
          <p:cNvPr id="3" name="Espaço Reservado para Conteúdo 2"/>
          <p:cNvSpPr>
            <a:spLocks noGrp="1"/>
          </p:cNvSpPr>
          <p:nvPr>
            <p:ph idx="1"/>
          </p:nvPr>
        </p:nvSpPr>
        <p:spPr>
          <a:xfrm>
            <a:off x="457200" y="1143000"/>
            <a:ext cx="8507288" cy="4983163"/>
          </a:xfrm>
        </p:spPr>
        <p:txBody>
          <a:bodyPr/>
          <a:lstStyle/>
          <a:p>
            <a:endParaRPr lang="pt-BR" dirty="0"/>
          </a:p>
        </p:txBody>
      </p:sp>
    </p:spTree>
    <p:extLst>
      <p:ext uri="{BB962C8B-B14F-4D97-AF65-F5344CB8AC3E}">
        <p14:creationId xmlns:p14="http://schemas.microsoft.com/office/powerpoint/2010/main" val="253274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41910" y="1786946"/>
            <a:ext cx="6686549" cy="1697086"/>
          </a:xfrm>
        </p:spPr>
        <p:txBody>
          <a:bodyPr>
            <a:normAutofit/>
          </a:bodyPr>
          <a:lstStyle/>
          <a:p>
            <a:r>
              <a:rPr lang="pt-BR" b="1" dirty="0"/>
              <a:t> </a:t>
            </a:r>
            <a:endParaRPr lang="pt-BR" dirty="0"/>
          </a:p>
        </p:txBody>
      </p:sp>
      <p:pic>
        <p:nvPicPr>
          <p:cNvPr id="4" name="Imagem 3"/>
          <p:cNvPicPr>
            <a:picLocks noChangeAspect="1"/>
          </p:cNvPicPr>
          <p:nvPr/>
        </p:nvPicPr>
        <p:blipFill>
          <a:blip r:embed="rId2"/>
          <a:stretch>
            <a:fillRect/>
          </a:stretch>
        </p:blipFill>
        <p:spPr>
          <a:xfrm>
            <a:off x="833026" y="388498"/>
            <a:ext cx="7915437" cy="5503795"/>
          </a:xfrm>
          <a:prstGeom prst="rect">
            <a:avLst/>
          </a:prstGeom>
        </p:spPr>
      </p:pic>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595791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3999" cy="908720"/>
          </a:xfrm>
        </p:spPr>
        <p:txBody>
          <a:bodyPr>
            <a:normAutofit/>
          </a:bodyPr>
          <a:lstStyle/>
          <a:p>
            <a:r>
              <a:rPr lang="pt-BR" b="1" dirty="0"/>
              <a:t>Fluxo Gênico X Experimentos Campo</a:t>
            </a:r>
          </a:p>
        </p:txBody>
      </p:sp>
      <p:sp>
        <p:nvSpPr>
          <p:cNvPr id="3" name="Espaço Reservado para Conteúdo 2"/>
          <p:cNvSpPr>
            <a:spLocks noGrp="1"/>
          </p:cNvSpPr>
          <p:nvPr>
            <p:ph idx="1"/>
          </p:nvPr>
        </p:nvSpPr>
        <p:spPr>
          <a:xfrm>
            <a:off x="179513" y="980728"/>
            <a:ext cx="8867896" cy="5877272"/>
          </a:xfrm>
        </p:spPr>
        <p:txBody>
          <a:bodyPr>
            <a:noAutofit/>
          </a:bodyPr>
          <a:lstStyle/>
          <a:p>
            <a:r>
              <a:rPr lang="pt-BR" sz="3000" b="1" dirty="0"/>
              <a:t>Experimentos insuficientes – delineamento X distâncias</a:t>
            </a:r>
          </a:p>
          <a:p>
            <a:r>
              <a:rPr lang="pt-BR" sz="3000" b="1" dirty="0"/>
              <a:t> Ecologia do Polinizador – </a:t>
            </a:r>
            <a:r>
              <a:rPr lang="pt-BR" sz="3000" b="1" dirty="0">
                <a:solidFill>
                  <a:srgbClr val="FF0000"/>
                </a:solidFill>
              </a:rPr>
              <a:t>SEM </a:t>
            </a:r>
            <a:r>
              <a:rPr lang="pt-BR" sz="3000" b="1" dirty="0" smtClean="0">
                <a:solidFill>
                  <a:srgbClr val="FF0000"/>
                </a:solidFill>
              </a:rPr>
              <a:t>REPETIÇÃO</a:t>
            </a:r>
          </a:p>
          <a:p>
            <a:r>
              <a:rPr lang="pt-BR" sz="2800" dirty="0" smtClean="0"/>
              <a:t>impacto </a:t>
            </a:r>
            <a:r>
              <a:rPr lang="pt-BR" sz="2800" dirty="0"/>
              <a:t>do pólen transgênico-contaminação do mel e nas abelhas nativas-efeito social nos apicultores</a:t>
            </a:r>
          </a:p>
          <a:p>
            <a:r>
              <a:rPr lang="pt-BR" sz="2800" dirty="0" smtClean="0"/>
              <a:t>inconsistência </a:t>
            </a:r>
            <a:r>
              <a:rPr lang="pt-BR" sz="2800" dirty="0"/>
              <a:t>do processo-poucas colmeias</a:t>
            </a:r>
          </a:p>
          <a:p>
            <a:r>
              <a:rPr lang="pt-BR" sz="2800" dirty="0" smtClean="0"/>
              <a:t> </a:t>
            </a:r>
            <a:r>
              <a:rPr lang="pt-BR" sz="2800" dirty="0"/>
              <a:t>35% do mel brasileiro é proveniente de eucalipto</a:t>
            </a:r>
          </a:p>
          <a:p>
            <a:r>
              <a:rPr lang="pt-BR" sz="2800" dirty="0" smtClean="0"/>
              <a:t> </a:t>
            </a:r>
            <a:r>
              <a:rPr lang="pt-BR" sz="2800" dirty="0"/>
              <a:t>aprovação de 1000 m de distancia para evitar contaminação genética. Mas pode chegar a 10km.</a:t>
            </a:r>
          </a:p>
          <a:p>
            <a:r>
              <a:rPr lang="pt-BR" sz="2800" dirty="0" smtClean="0"/>
              <a:t>2013-IPEF </a:t>
            </a:r>
            <a:r>
              <a:rPr lang="pt-BR" sz="2800" dirty="0"/>
              <a:t>vender 125 kg de semente para eucalipto melhorado para apicultura</a:t>
            </a:r>
          </a:p>
          <a:p>
            <a:endParaRPr lang="pt-BR" sz="3000" b="1" dirty="0" smtClean="0">
              <a:solidFill>
                <a:srgbClr val="FF0000"/>
              </a:solidFill>
            </a:endParaRPr>
          </a:p>
          <a:p>
            <a:endParaRPr lang="pt-BR" sz="3000" b="1" dirty="0"/>
          </a:p>
          <a:p>
            <a:r>
              <a:rPr lang="pt-BR" sz="3000" b="1" dirty="0"/>
              <a:t>Replicação no resto do pais ( </a:t>
            </a:r>
            <a:r>
              <a:rPr lang="pt-BR" sz="2700" b="1" dirty="0">
                <a:solidFill>
                  <a:srgbClr val="FF0000"/>
                </a:solidFill>
              </a:rPr>
              <a:t>só feito em SP</a:t>
            </a:r>
            <a:r>
              <a:rPr lang="pt-BR" sz="2700" b="1" dirty="0"/>
              <a:t>) </a:t>
            </a:r>
          </a:p>
        </p:txBody>
      </p:sp>
    </p:spTree>
    <p:extLst>
      <p:ext uri="{BB962C8B-B14F-4D97-AF65-F5344CB8AC3E}">
        <p14:creationId xmlns:p14="http://schemas.microsoft.com/office/powerpoint/2010/main" val="534622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5416"/>
            <a:ext cx="8229600" cy="1733054"/>
          </a:xfrm>
        </p:spPr>
        <p:txBody>
          <a:bodyPr>
            <a:normAutofit/>
          </a:bodyPr>
          <a:lstStyle/>
          <a:p>
            <a:r>
              <a:rPr lang="pt-BR" sz="2800" b="1" dirty="0" smtClean="0"/>
              <a:t>Como começou os plantios </a:t>
            </a:r>
            <a:r>
              <a:rPr lang="pt-BR" sz="2800" b="1" dirty="0" err="1" smtClean="0"/>
              <a:t>transgenicos</a:t>
            </a:r>
            <a:r>
              <a:rPr lang="pt-BR" sz="2800" b="1" dirty="0" smtClean="0"/>
              <a:t> no </a:t>
            </a:r>
            <a:r>
              <a:rPr lang="pt-BR" sz="2800" b="1" dirty="0" smtClean="0"/>
              <a:t>Brasil?</a:t>
            </a:r>
            <a:endParaRPr lang="pt-BR" sz="2800" b="1" dirty="0"/>
          </a:p>
        </p:txBody>
      </p:sp>
      <p:sp>
        <p:nvSpPr>
          <p:cNvPr id="3" name="Espaço Reservado para Conteúdo 2"/>
          <p:cNvSpPr>
            <a:spLocks noGrp="1"/>
          </p:cNvSpPr>
          <p:nvPr>
            <p:ph idx="1"/>
          </p:nvPr>
        </p:nvSpPr>
        <p:spPr>
          <a:xfrm>
            <a:off x="107504" y="764704"/>
            <a:ext cx="9036496" cy="5976664"/>
          </a:xfrm>
        </p:spPr>
        <p:txBody>
          <a:bodyPr>
            <a:normAutofit fontScale="85000" lnSpcReduction="20000"/>
          </a:bodyPr>
          <a:lstStyle/>
          <a:p>
            <a:r>
              <a:rPr lang="pt-BR" dirty="0"/>
              <a:t>E</a:t>
            </a:r>
            <a:r>
              <a:rPr lang="pt-BR" dirty="0" smtClean="0"/>
              <a:t>m </a:t>
            </a:r>
            <a:r>
              <a:rPr lang="pt-BR" dirty="0"/>
              <a:t>2003, o governo </a:t>
            </a:r>
            <a:r>
              <a:rPr lang="pt-BR" dirty="0" smtClean="0"/>
              <a:t> </a:t>
            </a:r>
            <a:r>
              <a:rPr lang="pt-BR" dirty="0"/>
              <a:t>deparou-se com o </a:t>
            </a:r>
            <a:r>
              <a:rPr lang="pt-BR" dirty="0" smtClean="0"/>
              <a:t>problema  </a:t>
            </a:r>
            <a:r>
              <a:rPr lang="pt-BR" dirty="0"/>
              <a:t>da  safra  gaúcha  de  soja  que  em  boa  parte  havia  sido  plantada  com </a:t>
            </a:r>
            <a:r>
              <a:rPr lang="pt-BR" dirty="0" smtClean="0"/>
              <a:t>ementes  </a:t>
            </a:r>
            <a:r>
              <a:rPr lang="pt-BR" dirty="0"/>
              <a:t>de  soja  RR  </a:t>
            </a:r>
            <a:r>
              <a:rPr lang="pt-BR" b="1" dirty="0"/>
              <a:t>contrabandeadas</a:t>
            </a:r>
            <a:r>
              <a:rPr lang="pt-BR" dirty="0"/>
              <a:t>. </a:t>
            </a:r>
            <a:endParaRPr lang="pt-BR" dirty="0" smtClean="0"/>
          </a:p>
          <a:p>
            <a:r>
              <a:rPr lang="pt-BR" dirty="0"/>
              <a:t>Apesar da ausência de dados oficiais, sabia-se à época que o plantio com sementes </a:t>
            </a:r>
            <a:r>
              <a:rPr lang="pt-BR" dirty="0" smtClean="0"/>
              <a:t>contrabandeadas </a:t>
            </a:r>
            <a:r>
              <a:rPr lang="pt-BR" dirty="0"/>
              <a:t>da Argentina estava concentrado no estado do Rio Grande do Sul. </a:t>
            </a:r>
            <a:r>
              <a:rPr lang="pt-BR" dirty="0" smtClean="0"/>
              <a:t>Mais </a:t>
            </a:r>
            <a:r>
              <a:rPr lang="pt-BR" dirty="0"/>
              <a:t>tarde, em 2004, o Ministério da Agricultura deu informações  sobre a safra de </a:t>
            </a:r>
            <a:r>
              <a:rPr lang="pt-BR" dirty="0" smtClean="0"/>
              <a:t>soja  </a:t>
            </a:r>
            <a:r>
              <a:rPr lang="pt-BR" dirty="0"/>
              <a:t>2002/2003  afirmando  que,  dos  cerca  de  quatro  milhões </a:t>
            </a:r>
            <a:r>
              <a:rPr lang="pt-BR" dirty="0" smtClean="0"/>
              <a:t>de  </a:t>
            </a:r>
            <a:r>
              <a:rPr lang="pt-BR" dirty="0"/>
              <a:t>soja </a:t>
            </a:r>
            <a:r>
              <a:rPr lang="pt-BR" dirty="0" smtClean="0"/>
              <a:t>transgênica </a:t>
            </a:r>
            <a:r>
              <a:rPr lang="pt-BR" dirty="0"/>
              <a:t>(em um total de mais de 50 milhões de toneladas), 93% se concentrava </a:t>
            </a:r>
            <a:r>
              <a:rPr lang="pt-BR" dirty="0" smtClean="0"/>
              <a:t>no </a:t>
            </a:r>
            <a:r>
              <a:rPr lang="pt-BR" dirty="0"/>
              <a:t>Rio Grande do </a:t>
            </a:r>
            <a:r>
              <a:rPr lang="pt-BR" dirty="0" smtClean="0"/>
              <a:t>Sul (</a:t>
            </a:r>
            <a:r>
              <a:rPr lang="pt-BR" dirty="0"/>
              <a:t>correspondente a 65% da área total com soja no Estado). </a:t>
            </a:r>
            <a:endParaRPr lang="pt-BR" dirty="0" smtClean="0"/>
          </a:p>
          <a:p>
            <a:r>
              <a:rPr lang="pt-BR" dirty="0" smtClean="0"/>
              <a:t>O </a:t>
            </a:r>
            <a:r>
              <a:rPr lang="pt-BR" dirty="0"/>
              <a:t>governo optou por resolver a situação por meio do envio ao Congresso de uma </a:t>
            </a:r>
            <a:r>
              <a:rPr lang="pt-BR" dirty="0" smtClean="0"/>
              <a:t>medida  </a:t>
            </a:r>
            <a:r>
              <a:rPr lang="pt-BR" dirty="0"/>
              <a:t>provisória  (MP  n.  113/2003)  que  legalizasse  a  comercialização  da  soja </a:t>
            </a:r>
            <a:r>
              <a:rPr lang="pt-BR" dirty="0" smtClean="0"/>
              <a:t>produzida  </a:t>
            </a:r>
            <a:r>
              <a:rPr lang="pt-BR" b="1" dirty="0"/>
              <a:t>clandestinamente</a:t>
            </a:r>
            <a:r>
              <a:rPr lang="pt-BR" dirty="0"/>
              <a:t>  e  permitisse  que  ela  fosse  vendida  tanto  no  mercado </a:t>
            </a:r>
            <a:r>
              <a:rPr lang="pt-BR" dirty="0" smtClean="0"/>
              <a:t>interno </a:t>
            </a:r>
            <a:r>
              <a:rPr lang="pt-BR" dirty="0"/>
              <a:t>quanto no externo.</a:t>
            </a:r>
          </a:p>
        </p:txBody>
      </p:sp>
    </p:spTree>
    <p:extLst>
      <p:ext uri="{BB962C8B-B14F-4D97-AF65-F5344CB8AC3E}">
        <p14:creationId xmlns:p14="http://schemas.microsoft.com/office/powerpoint/2010/main" val="137506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376939" cy="960668"/>
          </a:xfrm>
        </p:spPr>
        <p:txBody>
          <a:bodyPr>
            <a:normAutofit fontScale="90000"/>
          </a:bodyPr>
          <a:lstStyle/>
          <a:p>
            <a:r>
              <a:rPr lang="pt-BR" b="1" dirty="0"/>
              <a:t> PROMESSA DE CRESCIMENTO MAIS RAPIDO (REDUÇÃO DE CICLO)</a:t>
            </a:r>
          </a:p>
        </p:txBody>
      </p:sp>
      <p:sp>
        <p:nvSpPr>
          <p:cNvPr id="3" name="Espaço Reservado para Conteúdo 2"/>
          <p:cNvSpPr>
            <a:spLocks noGrp="1"/>
          </p:cNvSpPr>
          <p:nvPr>
            <p:ph idx="1"/>
          </p:nvPr>
        </p:nvSpPr>
        <p:spPr>
          <a:xfrm>
            <a:off x="463639" y="1484784"/>
            <a:ext cx="8680361" cy="3312368"/>
          </a:xfrm>
        </p:spPr>
        <p:txBody>
          <a:bodyPr>
            <a:normAutofit fontScale="92500" lnSpcReduction="20000"/>
          </a:bodyPr>
          <a:lstStyle/>
          <a:p>
            <a:r>
              <a:rPr lang="pt-BR" sz="3000" b="1" dirty="0" smtClean="0"/>
              <a:t>AGUA </a:t>
            </a:r>
            <a:r>
              <a:rPr lang="pt-BR" sz="3000" b="1" dirty="0"/>
              <a:t>(</a:t>
            </a:r>
            <a:r>
              <a:rPr lang="pt-BR" sz="3000" b="1" dirty="0">
                <a:solidFill>
                  <a:srgbClr val="FF0000"/>
                </a:solidFill>
              </a:rPr>
              <a:t>Inexistência de estudos !!!!</a:t>
            </a:r>
            <a:r>
              <a:rPr lang="pt-BR" sz="3000" b="1" dirty="0"/>
              <a:t>)</a:t>
            </a:r>
          </a:p>
          <a:p>
            <a:r>
              <a:rPr lang="pt-BR" sz="2100" dirty="0"/>
              <a:t>Potencializam os danos ambientais do eucalipto ( consumo de água e nutrientes )</a:t>
            </a:r>
          </a:p>
          <a:p>
            <a:endParaRPr lang="pt-BR" sz="2100" dirty="0"/>
          </a:p>
          <a:p>
            <a:r>
              <a:rPr lang="pt-BR" sz="2100" dirty="0"/>
              <a:t>Aumento de produtividade, não significa diminuição de área plantada / pelo </a:t>
            </a:r>
            <a:r>
              <a:rPr lang="pt-BR" sz="2100" dirty="0" smtClean="0"/>
              <a:t>contrário</a:t>
            </a:r>
          </a:p>
          <a:p>
            <a:endParaRPr lang="pt-BR" sz="2400" dirty="0" smtClean="0"/>
          </a:p>
          <a:p>
            <a:r>
              <a:rPr lang="pt-BR" sz="2400" dirty="0" smtClean="0"/>
              <a:t>CONSUMO </a:t>
            </a:r>
            <a:r>
              <a:rPr lang="pt-BR" sz="2400" dirty="0"/>
              <a:t>DE AGUA É RESULTADO DE MANEJO INTENSIVO, RAPIDO CRESCIMENTO, CICLO CURTO DE ROTAÇÃO E ELEVADA PRODUTIVIDADE DOS CULTIVARES DE EUCALIPTO</a:t>
            </a:r>
            <a:r>
              <a:rPr lang="pt-BR" sz="2400" dirty="0" smtClean="0"/>
              <a:t>. Se </a:t>
            </a:r>
            <a:r>
              <a:rPr lang="pt-BR" sz="2400" dirty="0"/>
              <a:t>o eucalipto transgênico aumentar crescimento ou diminuir o ciclo vai afetar esta </a:t>
            </a:r>
            <a:r>
              <a:rPr lang="pt-BR" sz="2400" dirty="0" smtClean="0"/>
              <a:t>equação(PROF. ESALQ Walter </a:t>
            </a:r>
            <a:r>
              <a:rPr lang="pt-BR" sz="2400" dirty="0"/>
              <a:t>de Paula </a:t>
            </a:r>
            <a:r>
              <a:rPr lang="pt-BR" sz="2400" dirty="0" smtClean="0"/>
              <a:t>Lima)</a:t>
            </a:r>
            <a:endParaRPr lang="pt-BR" sz="2400" dirty="0"/>
          </a:p>
          <a:p>
            <a:endParaRPr lang="pt-BR" sz="2100" dirty="0"/>
          </a:p>
          <a:p>
            <a:endParaRPr lang="pt-BR" sz="3600" b="1" dirty="0"/>
          </a:p>
          <a:p>
            <a:endParaRPr lang="pt-BR" sz="3600" b="1" dirty="0"/>
          </a:p>
        </p:txBody>
      </p:sp>
      <p:pic>
        <p:nvPicPr>
          <p:cNvPr id="4" name="Imagem 3"/>
          <p:cNvPicPr>
            <a:picLocks noChangeAspect="1"/>
          </p:cNvPicPr>
          <p:nvPr/>
        </p:nvPicPr>
        <p:blipFill>
          <a:blip r:embed="rId2"/>
          <a:stretch>
            <a:fillRect/>
          </a:stretch>
        </p:blipFill>
        <p:spPr>
          <a:xfrm>
            <a:off x="4126738" y="4969635"/>
            <a:ext cx="5017262" cy="1888365"/>
          </a:xfrm>
          <a:prstGeom prst="rect">
            <a:avLst/>
          </a:prstGeom>
        </p:spPr>
      </p:pic>
    </p:spTree>
    <p:extLst>
      <p:ext uri="{BB962C8B-B14F-4D97-AF65-F5344CB8AC3E}">
        <p14:creationId xmlns:p14="http://schemas.microsoft.com/office/powerpoint/2010/main" val="2689082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Retângulo 1"/>
          <p:cNvSpPr/>
          <p:nvPr/>
        </p:nvSpPr>
        <p:spPr>
          <a:xfrm>
            <a:off x="67615" y="5003691"/>
            <a:ext cx="9040971" cy="923330"/>
          </a:xfrm>
          <a:prstGeom prst="rect">
            <a:avLst/>
          </a:prstGeom>
          <a:solidFill>
            <a:schemeClr val="tx1"/>
          </a:solidFill>
        </p:spPr>
        <p:txBody>
          <a:bodyPr wrap="square">
            <a:spAutoFit/>
          </a:bodyPr>
          <a:lstStyle/>
          <a:p>
            <a:r>
              <a:rPr lang="pt-BR" b="1" dirty="0">
                <a:solidFill>
                  <a:schemeClr val="bg1"/>
                </a:solidFill>
                <a:latin typeface="arial" panose="020B0604020202020204" pitchFamily="34" charset="0"/>
              </a:rPr>
              <a:t>A </a:t>
            </a:r>
            <a:r>
              <a:rPr lang="pt-BR" b="1" dirty="0" err="1">
                <a:solidFill>
                  <a:schemeClr val="bg1"/>
                </a:solidFill>
                <a:latin typeface="arial" panose="020B0604020202020204" pitchFamily="34" charset="0"/>
              </a:rPr>
              <a:t>Fig</a:t>
            </a:r>
            <a:r>
              <a:rPr lang="pt-BR" b="1" dirty="0">
                <a:solidFill>
                  <a:schemeClr val="bg1"/>
                </a:solidFill>
                <a:latin typeface="arial" panose="020B0604020202020204" pitchFamily="34" charset="0"/>
              </a:rPr>
              <a:t> 3 mostra que a medida que a floresta vai crescendo a produção anual de água vai diminuindo.</a:t>
            </a:r>
          </a:p>
          <a:p>
            <a:r>
              <a:rPr lang="pt-BR" b="1" dirty="0">
                <a:solidFill>
                  <a:schemeClr val="bg1"/>
                </a:solidFill>
                <a:latin typeface="arial" panose="020B0604020202020204" pitchFamily="34" charset="0"/>
              </a:rPr>
              <a:t>Porém, essa diminuição começa a estabilizar por volta dos 5, 6 anos</a:t>
            </a:r>
          </a:p>
        </p:txBody>
      </p:sp>
      <p:pic>
        <p:nvPicPr>
          <p:cNvPr id="3" name="Imagem 2"/>
          <p:cNvPicPr>
            <a:picLocks noChangeAspect="1"/>
          </p:cNvPicPr>
          <p:nvPr/>
        </p:nvPicPr>
        <p:blipFill>
          <a:blip r:embed="rId2"/>
          <a:stretch>
            <a:fillRect/>
          </a:stretch>
        </p:blipFill>
        <p:spPr>
          <a:xfrm>
            <a:off x="0" y="874523"/>
            <a:ext cx="9253471" cy="4129167"/>
          </a:xfrm>
          <a:prstGeom prst="rect">
            <a:avLst/>
          </a:prstGeom>
        </p:spPr>
      </p:pic>
    </p:spTree>
    <p:extLst>
      <p:ext uri="{BB962C8B-B14F-4D97-AF65-F5344CB8AC3E}">
        <p14:creationId xmlns:p14="http://schemas.microsoft.com/office/powerpoint/2010/main" val="3842057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EUCALIPTO TRANSGÊNICO</a:t>
            </a:r>
          </a:p>
        </p:txBody>
      </p:sp>
      <p:sp>
        <p:nvSpPr>
          <p:cNvPr id="3" name="Espaço Reservado para Conteúdo 2"/>
          <p:cNvSpPr>
            <a:spLocks noGrp="1"/>
          </p:cNvSpPr>
          <p:nvPr>
            <p:ph idx="1"/>
          </p:nvPr>
        </p:nvSpPr>
        <p:spPr/>
        <p:txBody>
          <a:bodyPr>
            <a:normAutofit fontScale="92500" lnSpcReduction="20000"/>
          </a:bodyPr>
          <a:lstStyle/>
          <a:p>
            <a:r>
              <a:rPr lang="pt-BR" dirty="0">
                <a:solidFill>
                  <a:schemeClr val="bg1"/>
                </a:solidFill>
              </a:rPr>
              <a:t> NECESSIDADES DE ESTUDOS DE BIOSSEGURANÇA A MÉDIO E LONGO PRAZO</a:t>
            </a:r>
          </a:p>
          <a:p>
            <a:r>
              <a:rPr lang="pt-BR" dirty="0"/>
              <a:t>AVALIAÇÃO DE IMPACTO NOS RECURSOS HÍDRICOS</a:t>
            </a:r>
          </a:p>
          <a:p>
            <a:r>
              <a:rPr lang="pt-BR" dirty="0">
                <a:solidFill>
                  <a:schemeClr val="bg1"/>
                </a:solidFill>
              </a:rPr>
              <a:t>AVALIAÇÃO DE IMPACTO NAS ABELHAS E PRODUÇÃO DE MEL, PRÓPOLIS E PÓLEN</a:t>
            </a:r>
          </a:p>
          <a:p>
            <a:r>
              <a:rPr lang="pt-BR" cap="all" dirty="0"/>
              <a:t>Experimentos insuficientes, levando em conta escala de plantio e amplitude ambiental (Brasil)</a:t>
            </a:r>
          </a:p>
          <a:p>
            <a:r>
              <a:rPr lang="pt-BR" dirty="0">
                <a:solidFill>
                  <a:schemeClr val="bg1"/>
                </a:solidFill>
              </a:rPr>
              <a:t>PRINCÍPIO DA PRECAUÇÃO</a:t>
            </a:r>
          </a:p>
        </p:txBody>
      </p:sp>
    </p:spTree>
    <p:extLst>
      <p:ext uri="{BB962C8B-B14F-4D97-AF65-F5344CB8AC3E}">
        <p14:creationId xmlns:p14="http://schemas.microsoft.com/office/powerpoint/2010/main" val="3708540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22461"/>
            <a:ext cx="8229600" cy="3838588"/>
          </a:xfrm>
        </p:spPr>
        <p:txBody>
          <a:bodyPr>
            <a:noAutofit/>
          </a:bodyPr>
          <a:lstStyle/>
          <a:p>
            <a:pPr algn="ctr"/>
            <a:r>
              <a:rPr lang="pt-BR" sz="4400" dirty="0"/>
              <a:t>Eucalipto em SP- 560 mil hectares</a:t>
            </a:r>
          </a:p>
          <a:p>
            <a:pPr algn="ctr"/>
            <a:r>
              <a:rPr lang="pt-BR" sz="4400" dirty="0" smtClean="0"/>
              <a:t>Eucalipto </a:t>
            </a:r>
            <a:r>
              <a:rPr lang="pt-BR" sz="4400" dirty="0"/>
              <a:t>na APA Botucatu- 58 mil ha, pouco mais de 10% da área total, porém quase 30% da Unidade de </a:t>
            </a:r>
            <a:r>
              <a:rPr lang="pt-BR" sz="4400" dirty="0" smtClean="0"/>
              <a:t>Conservação</a:t>
            </a:r>
          </a:p>
          <a:p>
            <a:pPr algn="ctr"/>
            <a:r>
              <a:rPr lang="pt-BR" sz="4400" dirty="0" smtClean="0"/>
              <a:t>CERTIFICAÇÃO FSC-= PROIBIÇÃO CULTIVO TRANSGÊNICOS</a:t>
            </a:r>
          </a:p>
          <a:p>
            <a:pPr algn="ctr"/>
            <a:r>
              <a:rPr lang="pt-BR" sz="4400" dirty="0" smtClean="0"/>
              <a:t>“</a:t>
            </a:r>
            <a:r>
              <a:rPr lang="pt-BR" sz="4400" dirty="0"/>
              <a:t>Área livre de transgênicos” como testemunha para monitoramento</a:t>
            </a:r>
          </a:p>
        </p:txBody>
      </p:sp>
    </p:spTree>
    <p:extLst>
      <p:ext uri="{BB962C8B-B14F-4D97-AF65-F5344CB8AC3E}">
        <p14:creationId xmlns:p14="http://schemas.microsoft.com/office/powerpoint/2010/main" val="3903122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87424"/>
            <a:ext cx="8229600" cy="1143000"/>
          </a:xfrm>
        </p:spPr>
        <p:txBody>
          <a:bodyPr/>
          <a:lstStyle/>
          <a:p>
            <a:r>
              <a:rPr lang="pt-BR" dirty="0" smtClean="0"/>
              <a:t>GT-APA 2015/2016</a:t>
            </a:r>
            <a:endParaRPr lang="pt-BR" dirty="0"/>
          </a:p>
        </p:txBody>
      </p:sp>
      <p:sp>
        <p:nvSpPr>
          <p:cNvPr id="3" name="Espaço Reservado para Conteúdo 2"/>
          <p:cNvSpPr>
            <a:spLocks noGrp="1"/>
          </p:cNvSpPr>
          <p:nvPr>
            <p:ph idx="1"/>
          </p:nvPr>
        </p:nvSpPr>
        <p:spPr>
          <a:xfrm>
            <a:off x="457200" y="980728"/>
            <a:ext cx="8579296" cy="5688632"/>
          </a:xfrm>
        </p:spPr>
        <p:txBody>
          <a:bodyPr>
            <a:normAutofit fontScale="62500" lnSpcReduction="20000"/>
          </a:bodyPr>
          <a:lstStyle/>
          <a:p>
            <a:r>
              <a:rPr lang="pt-BR" dirty="0"/>
              <a:t>A AAO, ABRABIO, Ambientalistas do CONSEMA, Ambientalistas do Conselho Gestor da APA, FF, MP, CBRN, CFA e CETESB foram favoráveis à criação de uma área livre de transgênicos na APA Botucatu, liberando apenas uso de OGM para pesquisas e para fins de saúde pública. </a:t>
            </a:r>
            <a:endParaRPr lang="pt-BR" dirty="0" smtClean="0"/>
          </a:p>
          <a:p>
            <a:r>
              <a:rPr lang="pt-BR" dirty="0" smtClean="0"/>
              <a:t>Tal </a:t>
            </a:r>
            <a:r>
              <a:rPr lang="pt-BR" dirty="0"/>
              <a:t>decisão baseou-se em dados científicos que indicam riscos e incertezas dessa tecnologia frente aos atributos socioambientais da APA e no “princípio da precaução”. </a:t>
            </a:r>
            <a:endParaRPr lang="pt-BR" dirty="0" smtClean="0"/>
          </a:p>
          <a:p>
            <a:r>
              <a:rPr lang="pt-BR" dirty="0" smtClean="0"/>
              <a:t>Consideraram</a:t>
            </a:r>
            <a:r>
              <a:rPr lang="pt-BR" dirty="0"/>
              <a:t>, ainda, nessa decisão, que essa proposição não significa uma restrição geral e absoluta ao plantio, produção e comercialização de transgênicos no Estado de São Paulo; a proibição de cultivo proposta está em consonância com o artigo 27, §4º, da Lei nº 9.985/00, eis que restrita, apenas, a uma localidade de proteção ambiental. Assim, consideraram que ao Estado de São Paulo cumpre assumir esse papel de regulamentar a matéria no interior da APA Botucatu para a preservação de seus atributos socioambientais, exercendo a sua competência de suplementar a legislação federal em consonância, inclusive, com a Convenção da Diversidade Biológica (CDB), da qual o Brasil é signatário, que aprovou na COP 08 uma moratória aos transgênicos em espécies arbóreas. Diante de todas essas evidências, entenderam que esta unidade de conservação deva ser uma área testemunha, livre de organismos transgênicos.</a:t>
            </a:r>
          </a:p>
          <a:p>
            <a:endParaRPr lang="pt-BR" dirty="0"/>
          </a:p>
        </p:txBody>
      </p:sp>
    </p:spTree>
    <p:extLst>
      <p:ext uri="{BB962C8B-B14F-4D97-AF65-F5344CB8AC3E}">
        <p14:creationId xmlns:p14="http://schemas.microsoft.com/office/powerpoint/2010/main" val="3582984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143360" y="979302"/>
            <a:ext cx="6857280" cy="504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pt-BR"/>
          </a:p>
        </p:txBody>
      </p:sp>
      <p:sp>
        <p:nvSpPr>
          <p:cNvPr id="2" name="Rectangle 2"/>
          <p:cNvSpPr>
            <a:spLocks noGrp="1" noChangeArrowheads="1"/>
          </p:cNvSpPr>
          <p:nvPr>
            <p:ph type="subTitle"/>
          </p:nvPr>
        </p:nvSpPr>
        <p:spPr>
          <a:xfrm>
            <a:off x="179512" y="469490"/>
            <a:ext cx="8964488" cy="514854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a:spcBef>
                <a:spcPts val="726"/>
              </a:spcBef>
              <a:buSzPct val="45000"/>
              <a:tabLst>
                <a:tab pos="0" algn="l"/>
                <a:tab pos="95041" algn="l"/>
                <a:tab pos="502568" algn="l"/>
                <a:tab pos="910093" algn="l"/>
                <a:tab pos="1317620" algn="l"/>
                <a:tab pos="1725145" algn="l"/>
                <a:tab pos="2131231" algn="l"/>
                <a:tab pos="2540197" algn="l"/>
                <a:tab pos="2947724" algn="l"/>
                <a:tab pos="3355250" algn="l"/>
                <a:tab pos="3761336" algn="l"/>
                <a:tab pos="4170302" algn="l"/>
                <a:tab pos="4577828" algn="l"/>
                <a:tab pos="4983914" algn="l"/>
                <a:tab pos="5392880" algn="l"/>
                <a:tab pos="5800406" algn="l"/>
                <a:tab pos="6207932" algn="l"/>
                <a:tab pos="6614018" algn="l"/>
                <a:tab pos="7022984" algn="l"/>
                <a:tab pos="7430510" algn="l"/>
                <a:tab pos="7836596" algn="l"/>
              </a:tabLst>
              <a:defRPr/>
            </a:pPr>
            <a:r>
              <a:rPr lang="pt-BR" sz="3600" dirty="0"/>
              <a:t>/</a:t>
            </a:r>
          </a:p>
        </p:txBody>
      </p:sp>
      <p:graphicFrame>
        <p:nvGraphicFramePr>
          <p:cNvPr id="4" name="Objeto 3"/>
          <p:cNvGraphicFramePr>
            <a:graphicFrameLocks noChangeAspect="1"/>
          </p:cNvGraphicFramePr>
          <p:nvPr>
            <p:extLst>
              <p:ext uri="{D42A27DB-BD31-4B8C-83A1-F6EECF244321}">
                <p14:modId xmlns:p14="http://schemas.microsoft.com/office/powerpoint/2010/main" val="2618505935"/>
              </p:ext>
            </p:extLst>
          </p:nvPr>
        </p:nvGraphicFramePr>
        <p:xfrm>
          <a:off x="1979713" y="412750"/>
          <a:ext cx="4924326" cy="6370784"/>
        </p:xfrm>
        <a:graphic>
          <a:graphicData uri="http://schemas.openxmlformats.org/presentationml/2006/ole">
            <mc:AlternateContent xmlns:mc="http://schemas.openxmlformats.org/markup-compatibility/2006">
              <mc:Choice xmlns:v="urn:schemas-microsoft-com:vml" Requires="v">
                <p:oleObj spid="_x0000_s8223" name="Acrobat Document" r:id="rId4" imgW="4663283" imgH="6034851" progId="AcroExch.Document.11">
                  <p:embed/>
                </p:oleObj>
              </mc:Choice>
              <mc:Fallback>
                <p:oleObj name="Acrobat Document" r:id="rId4" imgW="4663283" imgH="6034851" progId="AcroExch.Document.11">
                  <p:embed/>
                  <p:pic>
                    <p:nvPicPr>
                      <p:cNvPr id="0" name=""/>
                      <p:cNvPicPr/>
                      <p:nvPr/>
                    </p:nvPicPr>
                    <p:blipFill>
                      <a:blip r:embed="rId5"/>
                      <a:stretch>
                        <a:fillRect/>
                      </a:stretch>
                    </p:blipFill>
                    <p:spPr>
                      <a:xfrm>
                        <a:off x="1979713" y="412750"/>
                        <a:ext cx="4924326" cy="6370784"/>
                      </a:xfrm>
                      <a:prstGeom prst="rect">
                        <a:avLst/>
                      </a:prstGeom>
                    </p:spPr>
                  </p:pic>
                </p:oleObj>
              </mc:Fallback>
            </mc:AlternateContent>
          </a:graphicData>
        </a:graphic>
      </p:graphicFrame>
    </p:spTree>
    <p:extLst>
      <p:ext uri="{BB962C8B-B14F-4D97-AF65-F5344CB8AC3E}">
        <p14:creationId xmlns:p14="http://schemas.microsoft.com/office/powerpoint/2010/main" val="41768739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600" b="1" dirty="0"/>
              <a:t>Vitória: STF garante rotulagem de qualquer teor de transgênicos, fruto de ação do Idec</a:t>
            </a:r>
            <a:r>
              <a:rPr lang="pt-BR" b="1" dirty="0"/>
              <a:t/>
            </a:r>
            <a:br>
              <a:rPr lang="pt-BR" b="1" dirty="0"/>
            </a:br>
            <a:endParaRPr lang="pt-BR" dirty="0"/>
          </a:p>
        </p:txBody>
      </p:sp>
      <p:pic>
        <p:nvPicPr>
          <p:cNvPr id="4" name="Picture 4" descr="DSC03780"/>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5907"/>
          <a:stretch/>
        </p:blipFill>
        <p:spPr>
          <a:xfrm>
            <a:off x="5377568" y="4567993"/>
            <a:ext cx="3766432" cy="225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tângulo 4"/>
          <p:cNvSpPr/>
          <p:nvPr/>
        </p:nvSpPr>
        <p:spPr>
          <a:xfrm>
            <a:off x="467544" y="1844824"/>
            <a:ext cx="7848872" cy="2246769"/>
          </a:xfrm>
          <a:prstGeom prst="rect">
            <a:avLst/>
          </a:prstGeom>
        </p:spPr>
        <p:txBody>
          <a:bodyPr wrap="square">
            <a:spAutoFit/>
          </a:bodyPr>
          <a:lstStyle/>
          <a:p>
            <a:r>
              <a:rPr lang="pt-BR" sz="2800" i="1" dirty="0"/>
              <a:t>Ministro </a:t>
            </a:r>
            <a:r>
              <a:rPr lang="pt-BR" sz="2800" i="1" dirty="0" smtClean="0"/>
              <a:t> do STF rejeita </a:t>
            </a:r>
            <a:r>
              <a:rPr lang="pt-BR" sz="2800" i="1" dirty="0"/>
              <a:t>recurso e mantém decisão obtida pelo Idec que exige informação no rótulo sobre uso de ingredientes geneticamente modificados, independentemente da quantidade </a:t>
            </a:r>
            <a:r>
              <a:rPr lang="pt-BR" sz="2800" i="1" dirty="0" smtClean="0"/>
              <a:t>-MAIO/2016</a:t>
            </a:r>
            <a:endParaRPr lang="pt-BR" sz="2800" dirty="0"/>
          </a:p>
        </p:txBody>
      </p:sp>
    </p:spTree>
    <p:extLst>
      <p:ext uri="{BB962C8B-B14F-4D97-AF65-F5344CB8AC3E}">
        <p14:creationId xmlns:p14="http://schemas.microsoft.com/office/powerpoint/2010/main" val="6996631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que queremos para nosso futuro ?</a:t>
            </a:r>
            <a:endParaRPr lang="pt-BR" dirty="0"/>
          </a:p>
        </p:txBody>
      </p:sp>
      <p:pic>
        <p:nvPicPr>
          <p:cNvPr id="4" name="Picture 8" descr="Gus 03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833" t="5894" b="3044"/>
          <a:stretch>
            <a:fillRect/>
          </a:stretch>
        </p:blipFill>
        <p:spPr bwMode="auto">
          <a:xfrm>
            <a:off x="971600" y="1844824"/>
            <a:ext cx="4171611" cy="240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0" y="304800"/>
            <a:ext cx="9215438" cy="7766050"/>
            <a:chOff x="0" y="192"/>
            <a:chExt cx="5805" cy="4892"/>
          </a:xfrm>
        </p:grpSpPr>
        <p:pic>
          <p:nvPicPr>
            <p:cNvPr id="6" name="Picture 3" descr="Capa livro"/>
            <p:cNvPicPr>
              <a:picLocks noChangeAspect="1" noChangeArrowheads="1"/>
            </p:cNvPicPr>
            <p:nvPr/>
          </p:nvPicPr>
          <p:blipFill>
            <a:blip r:embed="rId3">
              <a:lum bright="52000" contrast="-76000"/>
              <a:extLst>
                <a:ext uri="{28A0092B-C50C-407E-A947-70E740481C1C}">
                  <a14:useLocalDpi xmlns:a14="http://schemas.microsoft.com/office/drawing/2010/main" val="0"/>
                </a:ext>
              </a:extLst>
            </a:blip>
            <a:srcRect/>
            <a:stretch>
              <a:fillRect/>
            </a:stretch>
          </p:blipFill>
          <p:spPr bwMode="auto">
            <a:xfrm>
              <a:off x="45" y="764"/>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1053" y="948"/>
              <a:ext cx="43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latin typeface="Arial" pitchFamily="34" charset="0"/>
              </a:endParaRPr>
            </a:p>
          </p:txBody>
        </p:sp>
        <p:pic>
          <p:nvPicPr>
            <p:cNvPr id="8" name="Picture 5" descr="MVC-009F"/>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2925" y="1026"/>
              <a:ext cx="2835" cy="329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0" y="192"/>
              <a:ext cx="5760"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2800" b="1" dirty="0">
                  <a:solidFill>
                    <a:srgbClr val="FFFF00"/>
                  </a:solidFill>
                  <a:latin typeface="Arial" pitchFamily="34" charset="0"/>
                  <a:cs typeface="Arial" pitchFamily="34" charset="0"/>
                </a:rPr>
                <a:t>    </a:t>
              </a:r>
            </a:p>
            <a:p>
              <a:pPr>
                <a:spcBef>
                  <a:spcPct val="50000"/>
                </a:spcBef>
              </a:pPr>
              <a:endParaRPr lang="pt-BR" sz="2800" b="1" dirty="0">
                <a:solidFill>
                  <a:srgbClr val="FFFF00"/>
                </a:solidFill>
                <a:latin typeface="Arial" pitchFamily="34" charset="0"/>
                <a:cs typeface="Arial" pitchFamily="34" charset="0"/>
              </a:endParaRPr>
            </a:p>
            <a:p>
              <a:pPr>
                <a:spcBef>
                  <a:spcPct val="50000"/>
                </a:spcBef>
              </a:pPr>
              <a:r>
                <a:rPr lang="pt-BR" sz="2800" b="1" dirty="0">
                  <a:solidFill>
                    <a:srgbClr val="FFFF00"/>
                  </a:solidFill>
                  <a:latin typeface="Arial" pitchFamily="34" charset="0"/>
                  <a:cs typeface="Arial" pitchFamily="34" charset="0"/>
                </a:rPr>
                <a:t>                              </a:t>
              </a:r>
              <a:endParaRPr lang="pt-BR" sz="2400" b="1" dirty="0">
                <a:solidFill>
                  <a:srgbClr val="FFFF00"/>
                </a:solidFill>
              </a:endParaRPr>
            </a:p>
          </p:txBody>
        </p:sp>
        <p:pic>
          <p:nvPicPr>
            <p:cNvPr id="10" name="Picture 7" descr="FIGURA-7-Monocultura"/>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0" y="1026"/>
              <a:ext cx="2925" cy="329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p:cNvSpPr>
              <a:spLocks noChangeArrowheads="1"/>
            </p:cNvSpPr>
            <p:nvPr/>
          </p:nvSpPr>
          <p:spPr bwMode="auto">
            <a:xfrm>
              <a:off x="1824" y="1296"/>
              <a:ext cx="2304" cy="1104"/>
            </a:xfrm>
            <a:prstGeom prst="curvedDownArrow">
              <a:avLst>
                <a:gd name="adj1" fmla="val 16657"/>
                <a:gd name="adj2" fmla="val 59961"/>
                <a:gd name="adj3" fmla="val 3171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 name="WordArt 9"/>
            <p:cNvSpPr>
              <a:spLocks noChangeArrowheads="1" noChangeShapeType="1" noTextEdit="1"/>
            </p:cNvSpPr>
            <p:nvPr/>
          </p:nvSpPr>
          <p:spPr bwMode="auto">
            <a:xfrm>
              <a:off x="2304" y="1680"/>
              <a:ext cx="1098" cy="756"/>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434910"/>
                </a:avLst>
              </a:prstTxWarp>
            </a:bodyPr>
            <a:lstStyle/>
            <a:p>
              <a:pPr algn="ctr"/>
              <a:r>
                <a:rPr lang="pt-BR" sz="2400" b="1" kern="10">
                  <a:ln w="9525">
                    <a:solidFill>
                      <a:srgbClr val="000000"/>
                    </a:solidFill>
                    <a:round/>
                    <a:headEnd/>
                    <a:tailEnd/>
                  </a:ln>
                  <a:solidFill>
                    <a:srgbClr val="FFFF00"/>
                  </a:solidFill>
                  <a:latin typeface="Arial Black"/>
                </a:rPr>
                <a:t>Transição</a:t>
              </a:r>
            </a:p>
          </p:txBody>
        </p:sp>
      </p:grpSp>
    </p:spTree>
    <p:extLst>
      <p:ext uri="{BB962C8B-B14F-4D97-AF65-F5344CB8AC3E}">
        <p14:creationId xmlns:p14="http://schemas.microsoft.com/office/powerpoint/2010/main" val="3267287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4000" dirty="0" smtClean="0"/>
              <a:t>Homenagem ao pesquisador e professor </a:t>
            </a:r>
            <a:r>
              <a:rPr lang="pt-BR" sz="4000" dirty="0"/>
              <a:t>Paulo </a:t>
            </a:r>
            <a:r>
              <a:rPr lang="pt-BR" sz="4000" dirty="0" err="1" smtClean="0"/>
              <a:t>Kageyama</a:t>
            </a:r>
            <a:r>
              <a:rPr lang="pt-BR" sz="4000" dirty="0" smtClean="0"/>
              <a:t>, grande mestre das </a:t>
            </a:r>
            <a:r>
              <a:rPr lang="pt-BR" sz="4000" smtClean="0"/>
              <a:t>florestas tropicais </a:t>
            </a:r>
            <a:r>
              <a:rPr lang="pt-BR" sz="4000" dirty="0" smtClean="0"/>
              <a:t>e da conservação da biodiversidade </a:t>
            </a:r>
            <a:endParaRPr lang="pt-BR" sz="4000" dirty="0"/>
          </a:p>
        </p:txBody>
      </p:sp>
    </p:spTree>
    <p:extLst>
      <p:ext uri="{BB962C8B-B14F-4D97-AF65-F5344CB8AC3E}">
        <p14:creationId xmlns:p14="http://schemas.microsoft.com/office/powerpoint/2010/main" val="127978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96001" y="188660"/>
            <a:ext cx="8424000" cy="1342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defRPr>
            </a:lvl9pPr>
          </a:lstStyle>
          <a:p>
            <a:pPr algn="ctr" eaLnBrk="1" hangingPunct="1">
              <a:buClrTx/>
              <a:buFontTx/>
              <a:buNone/>
            </a:pPr>
            <a:r>
              <a:rPr lang="pt-BR" sz="4000" b="1" dirty="0">
                <a:solidFill>
                  <a:srgbClr val="000000"/>
                </a:solidFill>
                <a:ea typeface="WenQuanYi Micro Hei"/>
                <a:cs typeface="WenQuanYi Micro Hei"/>
              </a:rPr>
              <a:t>Transgênicos liberados</a:t>
            </a:r>
          </a:p>
          <a:p>
            <a:pPr algn="ctr" eaLnBrk="1"/>
            <a:r>
              <a:rPr lang="pt-BR" b="1" dirty="0">
                <a:solidFill>
                  <a:srgbClr val="000000"/>
                </a:solidFill>
                <a:ea typeface="WenQuanYi Micro Hei"/>
                <a:cs typeface="WenQuanYi Micro Hei"/>
                <a:hlinkClick r:id="rId3"/>
              </a:rPr>
              <a:t>http://cib.org.br/biotecnologia/regulamentacao/ctnbio/eventos-aprovados/</a:t>
            </a:r>
            <a:r>
              <a:rPr lang="pt-BR" b="1" dirty="0">
                <a:solidFill>
                  <a:srgbClr val="000000"/>
                </a:solidFill>
                <a:ea typeface="WenQuanYi Micro Hei"/>
                <a:cs typeface="WenQuanYi Micro Hei"/>
              </a:rPr>
              <a:t> </a:t>
            </a:r>
          </a:p>
        </p:txBody>
      </p:sp>
      <p:sp>
        <p:nvSpPr>
          <p:cNvPr id="8195" name="Text Box 2"/>
          <p:cNvSpPr txBox="1">
            <a:spLocks noChangeArrowheads="1"/>
          </p:cNvSpPr>
          <p:nvPr/>
        </p:nvSpPr>
        <p:spPr bwMode="auto">
          <a:xfrm>
            <a:off x="420332" y="1412776"/>
            <a:ext cx="8568487" cy="5112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561975" indent="-457200" eaLnBrk="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1pPr>
            <a:lvl2pPr eaLnBrk="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2pPr>
            <a:lvl3pPr eaLnBrk="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3pPr>
            <a:lvl4pPr eaLnBrk="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4pPr>
            <a:lvl5pPr eaLnBrk="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420688"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08775" algn="l"/>
                <a:tab pos="7158038" algn="l"/>
                <a:tab pos="7607300" algn="l"/>
                <a:tab pos="8056563" algn="l"/>
                <a:tab pos="8505825" algn="l"/>
                <a:tab pos="8955088" algn="l"/>
                <a:tab pos="9404350" algn="l"/>
              </a:tabLst>
              <a:defRPr>
                <a:solidFill>
                  <a:schemeClr val="bg1"/>
                </a:solidFill>
                <a:latin typeface="Arial" pitchFamily="34" charset="0"/>
              </a:defRPr>
            </a:lvl9pPr>
          </a:lstStyle>
          <a:p>
            <a:pPr eaLnBrk="1">
              <a:spcAft>
                <a:spcPts val="1429"/>
              </a:spcAft>
              <a:buFont typeface="Arial" pitchFamily="34" charset="0"/>
              <a:buChar char="•"/>
            </a:pPr>
            <a:r>
              <a:rPr lang="pt-BR" sz="3200" dirty="0">
                <a:solidFill>
                  <a:srgbClr val="000000"/>
                </a:solidFill>
                <a:ea typeface="WenQuanYi Micro Hei"/>
                <a:cs typeface="WenQuanYi Micro Hei"/>
              </a:rPr>
              <a:t>Milho – 24</a:t>
            </a:r>
          </a:p>
          <a:p>
            <a:pPr eaLnBrk="1">
              <a:spcAft>
                <a:spcPts val="1429"/>
              </a:spcAft>
              <a:buFont typeface="Arial" pitchFamily="34" charset="0"/>
              <a:buChar char="•"/>
            </a:pPr>
            <a:r>
              <a:rPr lang="pt-BR" sz="3200" dirty="0">
                <a:solidFill>
                  <a:srgbClr val="000000"/>
                </a:solidFill>
                <a:ea typeface="WenQuanYi Micro Hei"/>
                <a:cs typeface="WenQuanYi Micro Hei"/>
              </a:rPr>
              <a:t>Soja – 6</a:t>
            </a:r>
          </a:p>
          <a:p>
            <a:pPr eaLnBrk="1">
              <a:spcAft>
                <a:spcPts val="1429"/>
              </a:spcAft>
              <a:buFont typeface="Arial" pitchFamily="34" charset="0"/>
              <a:buChar char="•"/>
            </a:pPr>
            <a:r>
              <a:rPr lang="pt-BR" sz="3200" dirty="0">
                <a:solidFill>
                  <a:srgbClr val="000000"/>
                </a:solidFill>
                <a:ea typeface="WenQuanYi Micro Hei"/>
                <a:cs typeface="WenQuanYi Micro Hei"/>
              </a:rPr>
              <a:t>Algodão – 12</a:t>
            </a:r>
          </a:p>
          <a:p>
            <a:pPr eaLnBrk="1">
              <a:spcAft>
                <a:spcPts val="1429"/>
              </a:spcAft>
              <a:buFont typeface="Arial" pitchFamily="34" charset="0"/>
              <a:buChar char="•"/>
            </a:pPr>
            <a:r>
              <a:rPr lang="pt-BR" sz="3200" dirty="0">
                <a:solidFill>
                  <a:srgbClr val="000000"/>
                </a:solidFill>
                <a:ea typeface="WenQuanYi Micro Hei"/>
                <a:cs typeface="WenQuanYi Micro Hei"/>
              </a:rPr>
              <a:t>Feijão – 1</a:t>
            </a:r>
          </a:p>
          <a:p>
            <a:pPr eaLnBrk="1">
              <a:spcAft>
                <a:spcPts val="1429"/>
              </a:spcAft>
              <a:buFont typeface="Arial" pitchFamily="34" charset="0"/>
              <a:buChar char="•"/>
            </a:pPr>
            <a:r>
              <a:rPr lang="pt-BR" sz="3200" dirty="0">
                <a:solidFill>
                  <a:srgbClr val="000000"/>
                </a:solidFill>
                <a:ea typeface="WenQuanYi Micro Hei"/>
                <a:cs typeface="WenQuanYi Micro Hei"/>
              </a:rPr>
              <a:t>Eucalipto -1</a:t>
            </a:r>
          </a:p>
          <a:p>
            <a:pPr eaLnBrk="1">
              <a:spcAft>
                <a:spcPts val="1429"/>
              </a:spcAft>
              <a:buFont typeface="Arial" pitchFamily="34" charset="0"/>
              <a:buChar char="•"/>
            </a:pPr>
            <a:r>
              <a:rPr lang="pt-BR" sz="3200" dirty="0">
                <a:solidFill>
                  <a:srgbClr val="000000"/>
                </a:solidFill>
                <a:ea typeface="WenQuanYi Micro Hei"/>
                <a:cs typeface="WenQuanYi Micro Hei"/>
              </a:rPr>
              <a:t>Vacinas - 19</a:t>
            </a:r>
          </a:p>
          <a:p>
            <a:pPr eaLnBrk="1">
              <a:spcAft>
                <a:spcPts val="1429"/>
              </a:spcAft>
              <a:buFont typeface="Arial" pitchFamily="34" charset="0"/>
              <a:buChar char="•"/>
            </a:pPr>
            <a:r>
              <a:rPr lang="pt-BR" sz="3200" dirty="0">
                <a:solidFill>
                  <a:srgbClr val="000000"/>
                </a:solidFill>
                <a:ea typeface="WenQuanYi Micro Hei"/>
                <a:cs typeface="WenQuanYi Micro Hei"/>
              </a:rPr>
              <a:t>Microrganismos - 6</a:t>
            </a:r>
          </a:p>
          <a:p>
            <a:pPr eaLnBrk="1">
              <a:spcAft>
                <a:spcPts val="1429"/>
              </a:spcAft>
              <a:buFont typeface="Arial" pitchFamily="34" charset="0"/>
              <a:buChar char="•"/>
            </a:pPr>
            <a:r>
              <a:rPr lang="pt-BR" sz="3200" dirty="0">
                <a:solidFill>
                  <a:srgbClr val="000000"/>
                </a:solidFill>
                <a:ea typeface="WenQuanYi Micro Hei"/>
                <a:cs typeface="WenQuanYi Micro Hei"/>
              </a:rPr>
              <a:t>Inseto – 1</a:t>
            </a:r>
            <a:endParaRPr lang="pt-BR" sz="3200" i="1" dirty="0">
              <a:solidFill>
                <a:srgbClr val="000000"/>
              </a:solidFill>
              <a:ea typeface="WenQuanYi Micro Hei"/>
              <a:cs typeface="WenQuanYi Micro Hei"/>
            </a:endParaRPr>
          </a:p>
        </p:txBody>
      </p:sp>
    </p:spTree>
    <p:extLst>
      <p:ext uri="{BB962C8B-B14F-4D97-AF65-F5344CB8AC3E}">
        <p14:creationId xmlns:p14="http://schemas.microsoft.com/office/powerpoint/2010/main" val="2896573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1" y="131055"/>
            <a:ext cx="9082080" cy="65973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056060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234745"/>
            <a:ext cx="8569440" cy="6497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317724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graphicFrame>
        <p:nvGraphicFramePr>
          <p:cNvPr id="26625" name="Object 1"/>
          <p:cNvGraphicFramePr>
            <a:graphicFrameLocks noChangeAspect="1"/>
          </p:cNvGraphicFramePr>
          <p:nvPr/>
        </p:nvGraphicFramePr>
        <p:xfrm>
          <a:off x="1588" y="1354138"/>
          <a:ext cx="8990012" cy="4759325"/>
        </p:xfrm>
        <a:graphic>
          <a:graphicData uri="http://schemas.openxmlformats.org/presentationml/2006/ole">
            <mc:AlternateContent xmlns:mc="http://schemas.openxmlformats.org/markup-compatibility/2006">
              <mc:Choice xmlns:v="urn:schemas-microsoft-com:vml" Requires="v">
                <p:oleObj spid="_x0000_s7215" r:id="rId4" imgW="8778240" imgH="4657680" progId="">
                  <p:embed/>
                </p:oleObj>
              </mc:Choice>
              <mc:Fallback>
                <p:oleObj r:id="rId4" imgW="8778240" imgH="4657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354138"/>
                        <a:ext cx="8990012" cy="47593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6" name="Text Box 2"/>
          <p:cNvSpPr txBox="1">
            <a:spLocks noChangeArrowheads="1"/>
          </p:cNvSpPr>
          <p:nvPr/>
        </p:nvSpPr>
        <p:spPr bwMode="auto">
          <a:xfrm>
            <a:off x="685800" y="379413"/>
            <a:ext cx="7772400"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9pPr>
          </a:lstStyle>
          <a:p>
            <a:pPr algn="ctr" eaLnBrk="1" hangingPunct="1">
              <a:buClrTx/>
              <a:buFontTx/>
              <a:buNone/>
            </a:pPr>
            <a:r>
              <a:rPr lang="pt-BR" sz="4400">
                <a:solidFill>
                  <a:srgbClr val="000000"/>
                </a:solidFill>
              </a:rPr>
              <a:t>Impactos ambientais</a:t>
            </a:r>
          </a:p>
        </p:txBody>
      </p:sp>
      <p:sp>
        <p:nvSpPr>
          <p:cNvPr id="26627" name="Text Box 3"/>
          <p:cNvSpPr txBox="1">
            <a:spLocks noChangeArrowheads="1"/>
          </p:cNvSpPr>
          <p:nvPr/>
        </p:nvSpPr>
        <p:spPr bwMode="auto">
          <a:xfrm>
            <a:off x="304800" y="6019800"/>
            <a:ext cx="2438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itchFamily="34" charset="0"/>
                <a:ea typeface="AR PL UMing HK" charset="0"/>
                <a:cs typeface="AR PL UMing HK" charset="0"/>
              </a:defRPr>
            </a:lvl9pPr>
          </a:lstStyle>
          <a:p>
            <a:pPr algn="ctr" eaLnBrk="1" hangingPunct="1">
              <a:spcBef>
                <a:spcPts val="1125"/>
              </a:spcBef>
              <a:buClrTx/>
              <a:buFontTx/>
              <a:buNone/>
            </a:pPr>
            <a:r>
              <a:rPr lang="pt-BR" sz="1800">
                <a:solidFill>
                  <a:srgbClr val="000000"/>
                </a:solidFill>
              </a:rPr>
              <a:t>Fonte: ANDEF</a:t>
            </a:r>
          </a:p>
        </p:txBody>
      </p:sp>
    </p:spTree>
    <p:extLst>
      <p:ext uri="{BB962C8B-B14F-4D97-AF65-F5344CB8AC3E}">
        <p14:creationId xmlns:p14="http://schemas.microsoft.com/office/powerpoint/2010/main" val="42018248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32770" name="Picture 2" descr="C:\Users\Gabriel\AppData\Local\Temp\area e consumo agrtox e fertiliza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3350"/>
            <a:ext cx="8497887"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57121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2881</Words>
  <Application>Microsoft Office PowerPoint</Application>
  <PresentationFormat>Apresentação na tela (4:3)</PresentationFormat>
  <Paragraphs>391</Paragraphs>
  <Slides>48</Slides>
  <Notes>13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48</vt:i4>
      </vt:variant>
    </vt:vector>
  </HeadingPairs>
  <TitlesOfParts>
    <vt:vector size="50" baseType="lpstr">
      <vt:lpstr>Tema do Office</vt:lpstr>
      <vt:lpstr>Acrobat Document</vt:lpstr>
      <vt:lpstr>Apresentação do PowerPoint</vt:lpstr>
      <vt:lpstr>O que são organismos transgênicos?</vt:lpstr>
      <vt:lpstr>Apresentação do PowerPoint</vt:lpstr>
      <vt:lpstr>Como começou os plantios transgenicos no Brasil?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É preciso manejo para controlar plantas tigueras mais resistentes </vt:lpstr>
      <vt:lpstr>Apresentação do PowerPoint</vt:lpstr>
      <vt:lpstr>INCERTEZA DA TECNOLOGIA TRANSGÊNICA</vt:lpstr>
      <vt:lpstr>Apresentação do PowerPoint</vt:lpstr>
      <vt:lpstr>Apresentação do PowerPoint</vt:lpstr>
      <vt:lpstr>Resultados </vt:lpstr>
      <vt:lpstr>Apresentação do PowerPoint</vt:lpstr>
      <vt:lpstr>Apresentação do PowerPoint</vt:lpstr>
      <vt:lpstr>NK 603 – CTNBio</vt:lpstr>
      <vt:lpstr>Apresentação do PowerPoint</vt:lpstr>
      <vt:lpstr>Apresentação do PowerPoint</vt:lpstr>
      <vt:lpstr>Apresentação do PowerPoint</vt:lpstr>
      <vt:lpstr>Contaminação genética de campos de produção de sementes de milho por transgênicos em  Santa Catarina-safra 2013/2014</vt:lpstr>
      <vt:lpstr>Coexistência impossível entre transgênicos e cultivos tradicionais </vt:lpstr>
      <vt:lpstr>Apresentação do PowerPoint</vt:lpstr>
      <vt:lpstr>Apresentação do PowerPoint</vt:lpstr>
      <vt:lpstr>At least 11 of 19 experts listed in NAS report have conflicts of interest </vt:lpstr>
      <vt:lpstr>PRINCÍPIO DA PRECAUÇÃO</vt:lpstr>
      <vt:lpstr>PESQUISA EM BIOSSEGURANÇA</vt:lpstr>
      <vt:lpstr>Apresentação do PowerPoint</vt:lpstr>
      <vt:lpstr>Àreas Livre de Transgênicos </vt:lpstr>
      <vt:lpstr>Criada Primeira Área Livre de Transgênicos do Brasil, na APA do Planalto Central em Brasília  </vt:lpstr>
      <vt:lpstr>APA BOTUCATU  Áreas de Recarga do Aquífero Guarani</vt:lpstr>
      <vt:lpstr>Comparações do uso e ocupação do solo da APA Corumbataí, Botucatu e Tejupá, perímetro Botucatu, dos períodos de 1999 e 2010. </vt:lpstr>
      <vt:lpstr> </vt:lpstr>
      <vt:lpstr>Fluxo Gênico X Experimentos Campo</vt:lpstr>
      <vt:lpstr> PROMESSA DE CRESCIMENTO MAIS RAPIDO (REDUÇÃO DE CICLO)</vt:lpstr>
      <vt:lpstr>Apresentação do PowerPoint</vt:lpstr>
      <vt:lpstr>EUCALIPTO TRANSGÊNICO</vt:lpstr>
      <vt:lpstr>Apresentação do PowerPoint</vt:lpstr>
      <vt:lpstr>GT-APA 2015/2016</vt:lpstr>
      <vt:lpstr>Apresentação do PowerPoint</vt:lpstr>
      <vt:lpstr>Vitória: STF garante rotulagem de qualquer teor de transgênicos, fruto de ação do Idec </vt:lpstr>
      <vt:lpstr>O que queremos para nosso futuro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Fernandes</dc:creator>
  <cp:lastModifiedBy>Pedro</cp:lastModifiedBy>
  <cp:revision>79</cp:revision>
  <cp:lastPrinted>2015-11-18T00:13:10Z</cp:lastPrinted>
  <dcterms:created xsi:type="dcterms:W3CDTF">2013-06-11T19:10:03Z</dcterms:created>
  <dcterms:modified xsi:type="dcterms:W3CDTF">2016-06-14T11:51:47Z</dcterms:modified>
</cp:coreProperties>
</file>