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317" r:id="rId4"/>
    <p:sldId id="315" r:id="rId5"/>
    <p:sldId id="316" r:id="rId6"/>
    <p:sldId id="318" r:id="rId7"/>
    <p:sldId id="319" r:id="rId8"/>
    <p:sldId id="264" r:id="rId9"/>
    <p:sldId id="320" r:id="rId10"/>
    <p:sldId id="321" r:id="rId11"/>
    <p:sldId id="293" r:id="rId12"/>
    <p:sldId id="282" r:id="rId13"/>
    <p:sldId id="307" r:id="rId14"/>
    <p:sldId id="308" r:id="rId15"/>
    <p:sldId id="257" r:id="rId16"/>
    <p:sldId id="262" r:id="rId17"/>
    <p:sldId id="270" r:id="rId18"/>
    <p:sldId id="285" r:id="rId19"/>
    <p:sldId id="283" r:id="rId20"/>
    <p:sldId id="323" r:id="rId21"/>
    <p:sldId id="271" r:id="rId22"/>
    <p:sldId id="322" r:id="rId23"/>
    <p:sldId id="30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FF00"/>
    <a:srgbClr val="002F8E"/>
    <a:srgbClr val="006600"/>
    <a:srgbClr val="FFFF93"/>
    <a:srgbClr val="F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FA2A7-D5AA-4D24-94C2-D04464CCD8E3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782CC-CBD4-4FE9-8BD2-E5CE098587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82CC-CBD4-4FE9-8BD2-E5CE0985872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BC32-4C54-46FF-A581-7E1781864CD8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4ACE-259B-406E-8804-B4D0A3F0EC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rade@ufpe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ndrade@ufpe.b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385010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/>
              <a:t>Percepção de riscos </a:t>
            </a:r>
          </a:p>
          <a:p>
            <a:pPr algn="ctr"/>
            <a:r>
              <a:rPr lang="pt-BR" sz="4800" b="1" dirty="0"/>
              <a:t>X </a:t>
            </a:r>
          </a:p>
          <a:p>
            <a:pPr algn="ctr"/>
            <a:r>
              <a:rPr lang="pt-BR" sz="4800" b="1" dirty="0"/>
              <a:t>avaliação de riscos </a:t>
            </a:r>
          </a:p>
          <a:p>
            <a:pPr algn="ctr"/>
            <a:r>
              <a:rPr lang="pt-BR" sz="4800" b="1" dirty="0"/>
              <a:t>nos transgênicos</a:t>
            </a:r>
          </a:p>
          <a:p>
            <a:pPr algn="ctr"/>
            <a:endParaRPr lang="pt-BR" sz="4000" b="1" dirty="0"/>
          </a:p>
          <a:p>
            <a:pPr algn="ctr"/>
            <a:r>
              <a:rPr lang="pt-BR" sz="3600" b="1" dirty="0"/>
              <a:t>MESA DE DIÁLOGOS</a:t>
            </a:r>
          </a:p>
          <a:p>
            <a:pPr algn="ctr"/>
            <a:r>
              <a:rPr lang="pt-BR" sz="2800" b="1" dirty="0"/>
              <a:t>14/06/2016</a:t>
            </a:r>
            <a:endParaRPr lang="pt-BR" sz="2800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400" dirty="0"/>
              <a:t>Paulo Paes de Andrade</a:t>
            </a:r>
          </a:p>
          <a:p>
            <a:pPr algn="ctr"/>
            <a:r>
              <a:rPr lang="pt-BR" sz="2400" dirty="0"/>
              <a:t>Depto. Genética/ UFPE</a:t>
            </a:r>
          </a:p>
          <a:p>
            <a:pPr algn="ctr"/>
            <a:r>
              <a:rPr lang="pt-BR" sz="2400" dirty="0">
                <a:hlinkClick r:id="rId2"/>
              </a:rPr>
              <a:t>andrade@ufpe.br</a:t>
            </a:r>
            <a:endParaRPr lang="pt-B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676" y="240075"/>
            <a:ext cx="875010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AINDA A PAUSA... O que está por vir</a:t>
            </a:r>
          </a:p>
          <a:p>
            <a:pPr>
              <a:spcAft>
                <a:spcPts val="1200"/>
              </a:spcAft>
            </a:pPr>
            <a:endParaRPr lang="pt-BR" sz="3200" dirty="0"/>
          </a:p>
          <a:p>
            <a:pPr>
              <a:spcAft>
                <a:spcPts val="1200"/>
              </a:spcAft>
            </a:pPr>
            <a:r>
              <a:rPr lang="pt-BR" sz="2800" dirty="0"/>
              <a:t>Novas metodologias de modificação genética estão despontando: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 edição de genomas (a modificação “cirúrgica” de seu DNA) é uma realidade agora, com o uso deum sistema de enzimas isolado de bactérias - as proteínas CRISPR e Cas9 e um RNA guia que leva as instruções para a edição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 modificação da herança mendeliana, num processo chamado “gene drive”: em vez de um indivíduo receber 50% dos genes do pai e da mãe, pode receber 100% de um dos genitores para determinado gene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As tecnologias trazem vantagens e potenciais riscos</a:t>
            </a:r>
          </a:p>
        </p:txBody>
      </p:sp>
    </p:spTree>
    <p:extLst>
      <p:ext uri="{BB962C8B-B14F-4D97-AF65-F5344CB8AC3E}">
        <p14:creationId xmlns:p14="http://schemas.microsoft.com/office/powerpoint/2010/main" val="8647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544" y="38759"/>
            <a:ext cx="876417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/>
              <a:t>No processo de transformação de plantas e animais gera-se (por enquanto por transgenia) e quase nunca na edição de genomas há incertezas:</a:t>
            </a:r>
          </a:p>
          <a:p>
            <a:pPr>
              <a:defRPr/>
            </a:pPr>
            <a:endParaRPr lang="pt-BR" sz="2000" dirty="0"/>
          </a:p>
          <a:p>
            <a:pPr marL="514350" indent="-514350">
              <a:spcAft>
                <a:spcPts val="1800"/>
              </a:spcAft>
              <a:buFontTx/>
              <a:buAutoNum type="alphaLcParenR"/>
              <a:defRPr/>
            </a:pPr>
            <a:r>
              <a:rPr lang="pt-BR" sz="2800" dirty="0"/>
              <a:t>Quantas cópias da construção foram inseridas?</a:t>
            </a:r>
          </a:p>
          <a:p>
            <a:pPr marL="514350" indent="-514350">
              <a:spcAft>
                <a:spcPts val="1800"/>
              </a:spcAft>
              <a:buFontTx/>
              <a:buAutoNum type="alphaLcParenR"/>
              <a:defRPr/>
            </a:pPr>
            <a:r>
              <a:rPr lang="pt-BR" sz="2800" dirty="0"/>
              <a:t>Onde as cópias foram parar, isto é, em que cromossomos ou mesmo em que genoma – do núcleo ou de alguma organela?</a:t>
            </a:r>
          </a:p>
          <a:p>
            <a:pPr marL="514350" indent="-514350">
              <a:spcAft>
                <a:spcPts val="1800"/>
              </a:spcAft>
              <a:buFontTx/>
              <a:buAutoNum type="alphaLcParenR"/>
              <a:defRPr/>
            </a:pPr>
            <a:r>
              <a:rPr lang="pt-BR" sz="2800" dirty="0"/>
              <a:t>Integridade da cópia?</a:t>
            </a:r>
          </a:p>
          <a:p>
            <a:pPr marL="514350" indent="-514350">
              <a:spcAft>
                <a:spcPts val="1800"/>
              </a:spcAft>
              <a:buFontTx/>
              <a:buAutoNum type="alphaLcParenR"/>
              <a:defRPr/>
            </a:pPr>
            <a:r>
              <a:rPr lang="pt-BR" sz="2800" dirty="0"/>
              <a:t>Outros danos ao DNA?</a:t>
            </a:r>
          </a:p>
          <a:p>
            <a:pPr marL="514350" indent="-514350">
              <a:spcAft>
                <a:spcPts val="1800"/>
              </a:spcAft>
              <a:defRPr/>
            </a:pPr>
            <a:r>
              <a:rPr lang="pt-BR" sz="2800" dirty="0">
                <a:solidFill>
                  <a:srgbClr val="FF0000"/>
                </a:solidFill>
              </a:rPr>
              <a:t>Mas, uma transformação (e também o sistema de edição) gera dezenas ou centenas de candidatos transformados e a seleção do </a:t>
            </a:r>
            <a:r>
              <a:rPr lang="pt-BR" sz="2800" b="1" i="1" dirty="0">
                <a:solidFill>
                  <a:srgbClr val="FF0000"/>
                </a:solidFill>
              </a:rPr>
              <a:t>evento elite </a:t>
            </a:r>
            <a:r>
              <a:rPr lang="pt-BR" sz="2800" dirty="0">
                <a:solidFill>
                  <a:srgbClr val="FF0000"/>
                </a:solidFill>
              </a:rPr>
              <a:t>elimina as incertezas: fica o evento com cópia única no genoma desejado.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A própria metodologia de seleção do evento elite (aquele que vai para o mercado) diminui drasticamente as incertezas</a:t>
            </a:r>
          </a:p>
        </p:txBody>
      </p:sp>
      <p:pic>
        <p:nvPicPr>
          <p:cNvPr id="3" name="Imagem 2" descr="Fig1-funil-seleçã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146395"/>
            <a:ext cx="9144001" cy="426147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5411450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b="1" dirty="0"/>
              <a:t>Qualquer comportamento inesperado (expressão de proteínas, fenótipos, composição, comportamento a campo, etc.) leva ao abandono do evento</a:t>
            </a:r>
          </a:p>
          <a:p>
            <a:pPr>
              <a:buFont typeface="Arial" pitchFamily="34" charset="0"/>
              <a:buChar char="•"/>
            </a:pPr>
            <a:r>
              <a:rPr lang="pt-BR" sz="2200" b="1" dirty="0"/>
              <a:t>A caracterização molecular final esclarece muitas outras “dúvidas” ou incertezas  - novas tecnologias reduzirão muito estas “incertezas”.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0362" y="0"/>
            <a:ext cx="8892480" cy="660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De onde vêm as incertezas ligadas às </a:t>
            </a:r>
            <a:r>
              <a:rPr lang="pt-BR" sz="3200" b="1" dirty="0">
                <a:solidFill>
                  <a:srgbClr val="FF0000"/>
                </a:solidFill>
              </a:rPr>
              <a:t>novas</a:t>
            </a:r>
            <a:r>
              <a:rPr lang="pt-BR" sz="3200" b="1" dirty="0"/>
              <a:t> questões de riscos ao ambiente ou à saúde?</a:t>
            </a:r>
          </a:p>
          <a:p>
            <a:endParaRPr lang="pt-BR" sz="3200" dirty="0"/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Da composição da sequência a ser inserida(origem dos genes, integridade, etc.)?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Do processo de transformação?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Da expressão dos genes?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Dos produtos da expressão dos genes (proteínas ou RNA)?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Da estabilidade do fenótipo?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Do comportamento do OGM na natureza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pt-BR" sz="2400" dirty="0"/>
              <a:t>   Do escape dos transgenes para outras espécies e seus efeitos nelas?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r>
              <a:rPr lang="pt-BR" sz="2800" b="1" i="1" dirty="0"/>
              <a:t>Claramente há incertezas ligadas à </a:t>
            </a:r>
            <a:r>
              <a:rPr lang="pt-BR" sz="2800" b="1" dirty="0"/>
              <a:t>construção</a:t>
            </a:r>
            <a:r>
              <a:rPr lang="pt-BR" sz="2800" b="1" i="1" dirty="0"/>
              <a:t> e outras ligadas ao </a:t>
            </a:r>
            <a:r>
              <a:rPr lang="pt-BR" sz="2800" b="1" dirty="0"/>
              <a:t>fenótipo</a:t>
            </a:r>
            <a:r>
              <a:rPr lang="pt-BR" sz="2800" b="1" i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93326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Avaliação de risco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2" y="746363"/>
            <a:ext cx="9112258" cy="56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 flipV="1">
            <a:off x="2843808" y="5265876"/>
            <a:ext cx="1224136" cy="72008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195736" y="5982379"/>
            <a:ext cx="37444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Função exclusiva da CTNBio, com base na lei 11.105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59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Avaliação dos riscos é só uma parte da ANÁLISE DOS RISCOS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873388"/>
            <a:ext cx="2736304" cy="446449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3" y="1854494"/>
            <a:ext cx="8954814" cy="344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2213391" y="44624"/>
            <a:ext cx="676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Como se avaliam os riscos ambientais?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14014" y="1196752"/>
            <a:ext cx="458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Os 5 passos da avaliação de riscos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34918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Metas gerais definidas em lei</a:t>
            </a:r>
          </a:p>
          <a:p>
            <a:r>
              <a:rPr lang="pt-BR" b="1" dirty="0"/>
              <a:t>Será preciso definir pontos finais de avaliação que as representem</a:t>
            </a:r>
          </a:p>
        </p:txBody>
      </p:sp>
      <p:cxnSp>
        <p:nvCxnSpPr>
          <p:cNvPr id="8" name="Conector de seta reta 7"/>
          <p:cNvCxnSpPr>
            <a:endCxn id="6" idx="2"/>
          </p:cNvCxnSpPr>
          <p:nvPr/>
        </p:nvCxnSpPr>
        <p:spPr>
          <a:xfrm flipH="1" flipV="1">
            <a:off x="1745940" y="923330"/>
            <a:ext cx="98626" cy="92123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0" y="2128344"/>
            <a:ext cx="1970690" cy="1758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88370" y="1359540"/>
            <a:ext cx="332865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Estes três elementos permitem a perfeita definição de pontos finais de avaliação</a:t>
            </a:r>
          </a:p>
        </p:txBody>
      </p:sp>
      <p:cxnSp>
        <p:nvCxnSpPr>
          <p:cNvPr id="13" name="Conector de seta reta 12"/>
          <p:cNvCxnSpPr>
            <a:endCxn id="11" idx="1"/>
          </p:cNvCxnSpPr>
          <p:nvPr/>
        </p:nvCxnSpPr>
        <p:spPr>
          <a:xfrm flipV="1">
            <a:off x="1923393" y="1821205"/>
            <a:ext cx="864977" cy="7958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25"/>
          <p:cNvGrpSpPr/>
          <p:nvPr/>
        </p:nvGrpSpPr>
        <p:grpSpPr>
          <a:xfrm>
            <a:off x="323528" y="4272455"/>
            <a:ext cx="2016224" cy="2312123"/>
            <a:chOff x="323528" y="4272455"/>
            <a:chExt cx="2016224" cy="2312123"/>
          </a:xfrm>
        </p:grpSpPr>
        <p:cxnSp>
          <p:nvCxnSpPr>
            <p:cNvPr id="14" name="Conector de seta reta 13"/>
            <p:cNvCxnSpPr>
              <a:endCxn id="15" idx="0"/>
            </p:cNvCxnSpPr>
            <p:nvPr/>
          </p:nvCxnSpPr>
          <p:spPr>
            <a:xfrm flipH="1">
              <a:off x="1331640" y="4272455"/>
              <a:ext cx="213381" cy="13887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323528" y="5661248"/>
              <a:ext cx="2016224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Transmite a experiência global com o OGM</a:t>
              </a:r>
            </a:p>
          </p:txBody>
        </p:sp>
      </p:grpSp>
      <p:grpSp>
        <p:nvGrpSpPr>
          <p:cNvPr id="7" name="Grupo 26"/>
          <p:cNvGrpSpPr/>
          <p:nvPr/>
        </p:nvGrpSpPr>
        <p:grpSpPr>
          <a:xfrm>
            <a:off x="2717236" y="3515710"/>
            <a:ext cx="2520280" cy="3125110"/>
            <a:chOff x="3347856" y="3531476"/>
            <a:chExt cx="2520280" cy="3125110"/>
          </a:xfrm>
        </p:grpSpPr>
        <p:cxnSp>
          <p:nvCxnSpPr>
            <p:cNvPr id="18" name="Conector de seta reta 17"/>
            <p:cNvCxnSpPr>
              <a:endCxn id="19" idx="0"/>
            </p:cNvCxnSpPr>
            <p:nvPr/>
          </p:nvCxnSpPr>
          <p:spPr>
            <a:xfrm>
              <a:off x="4556234" y="3531476"/>
              <a:ext cx="51762" cy="2201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3347856" y="5733256"/>
              <a:ext cx="252028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Permite a inclusão de todas as preocupações percebidas pelo público</a:t>
              </a:r>
            </a:p>
          </p:txBody>
        </p:sp>
      </p:grpSp>
      <p:grpSp>
        <p:nvGrpSpPr>
          <p:cNvPr id="9" name="Grupo 27"/>
          <p:cNvGrpSpPr/>
          <p:nvPr/>
        </p:nvGrpSpPr>
        <p:grpSpPr>
          <a:xfrm>
            <a:off x="5977257" y="5297214"/>
            <a:ext cx="2520280" cy="1560786"/>
            <a:chOff x="4716016" y="4148663"/>
            <a:chExt cx="2520280" cy="1560786"/>
          </a:xfrm>
        </p:grpSpPr>
        <p:cxnSp>
          <p:nvCxnSpPr>
            <p:cNvPr id="22" name="Conector de seta reta 21"/>
            <p:cNvCxnSpPr/>
            <p:nvPr/>
          </p:nvCxnSpPr>
          <p:spPr>
            <a:xfrm>
              <a:off x="4824249" y="4148663"/>
              <a:ext cx="299545" cy="3783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/>
            <p:cNvSpPr txBox="1"/>
            <p:nvPr/>
          </p:nvSpPr>
          <p:spPr>
            <a:xfrm>
              <a:off x="4716016" y="4509120"/>
              <a:ext cx="252028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A rota ao dano descarta perigos imaginários e estabelece classes de probabilidades e danos</a:t>
              </a:r>
            </a:p>
          </p:txBody>
        </p:sp>
      </p:grpSp>
      <p:grpSp>
        <p:nvGrpSpPr>
          <p:cNvPr id="12" name="Grupo 28"/>
          <p:cNvGrpSpPr/>
          <p:nvPr/>
        </p:nvGrpSpPr>
        <p:grpSpPr>
          <a:xfrm>
            <a:off x="5297211" y="3373821"/>
            <a:ext cx="3358055" cy="1892067"/>
            <a:chOff x="5297211" y="3373821"/>
            <a:chExt cx="3358055" cy="1892067"/>
          </a:xfrm>
        </p:grpSpPr>
        <p:cxnSp>
          <p:nvCxnSpPr>
            <p:cNvPr id="24" name="Conector de seta reta 23"/>
            <p:cNvCxnSpPr>
              <a:endCxn id="25" idx="0"/>
            </p:cNvCxnSpPr>
            <p:nvPr/>
          </p:nvCxnSpPr>
          <p:spPr>
            <a:xfrm>
              <a:off x="6952593" y="3373821"/>
              <a:ext cx="23646" cy="6917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5297211" y="4065559"/>
              <a:ext cx="3358055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A tabela de classificação de riscos compõe  com as probabilidades de ocorrência e magnitudes de dano  as classes de cada risco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251" y="2611685"/>
            <a:ext cx="7233313" cy="19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 rot="16200000">
            <a:off x="-114059" y="2951195"/>
            <a:ext cx="1856098" cy="8374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PROBABILIDADE DE OCORRÊNCIA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800" y="4548728"/>
            <a:ext cx="5693134" cy="4717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DANOS (CONSEQUÊNCIAS)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71800" y="2132856"/>
            <a:ext cx="5686507" cy="4717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CLASSIFICAÇÃO DO RISCO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59632" y="908720"/>
            <a:ext cx="672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Algoritmo tabular para classificação de riscos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03648" y="3789040"/>
            <a:ext cx="1296144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211960" y="4149080"/>
            <a:ext cx="1296144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211960" y="3789040"/>
            <a:ext cx="1296144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Como se avalia a inocuidade alimentar? </a:t>
            </a:r>
          </a:p>
          <a:p>
            <a:pPr algn="ctr"/>
            <a:r>
              <a:rPr lang="pt-BR" sz="2800" b="1" dirty="0"/>
              <a:t>(Base: </a:t>
            </a:r>
            <a:r>
              <a:rPr lang="pt-BR" sz="2800" b="1" dirty="0" err="1"/>
              <a:t>Codex</a:t>
            </a:r>
            <a:r>
              <a:rPr lang="pt-BR" sz="2800" b="1" dirty="0"/>
              <a:t> </a:t>
            </a:r>
            <a:r>
              <a:rPr lang="pt-BR" sz="2800" b="1" dirty="0" err="1"/>
              <a:t>Alimentarius</a:t>
            </a:r>
            <a:r>
              <a:rPr lang="pt-BR" sz="2800" b="1" dirty="0"/>
              <a:t>)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7506" y="1137000"/>
            <a:ext cx="659096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Toxicidade (aguda)</a:t>
            </a:r>
          </a:p>
          <a:p>
            <a:r>
              <a:rPr lang="pt-BR" sz="2000" dirty="0"/>
              <a:t>Proteínas ou outras moléculas purificadas, adicionadas à ração do animal experimental, em diferentes doses.</a:t>
            </a:r>
          </a:p>
          <a:p>
            <a:r>
              <a:rPr lang="pt-BR" sz="2000" dirty="0"/>
              <a:t>Em alguns casos a substância nova pode ser administrada por outras vias</a:t>
            </a:r>
          </a:p>
          <a:p>
            <a:r>
              <a:rPr lang="pt-BR" sz="2000" dirty="0"/>
              <a:t>Vários animais podem ser empregados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1777" y="3177576"/>
            <a:ext cx="4775859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Alergenicidade</a:t>
            </a:r>
            <a:endParaRPr lang="pt-BR" sz="2000" b="1" dirty="0"/>
          </a:p>
          <a:p>
            <a:r>
              <a:rPr lang="pt-BR" sz="2000" dirty="0"/>
              <a:t>Avaliações por bioinformática (não existem modelos animais preditivos, testes com painéis de soros são pouco concludentes)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67498" y="4436359"/>
            <a:ext cx="5322124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Análise composicional</a:t>
            </a:r>
          </a:p>
          <a:p>
            <a:r>
              <a:rPr lang="pt-BR" sz="2000" dirty="0"/>
              <a:t>Proteínas ou outras moléculas purificadas, adicionadas à ração do animal experimental, em diferentes doses.</a:t>
            </a:r>
          </a:p>
          <a:p>
            <a:r>
              <a:rPr lang="pt-BR" sz="2000" dirty="0"/>
              <a:t>Em alguns casos a substância nova pode ser administrada por outras vias</a:t>
            </a:r>
          </a:p>
          <a:p>
            <a:r>
              <a:rPr lang="pt-BR" sz="2000" dirty="0"/>
              <a:t>Vários animais podem ser empregados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6775" y="5338885"/>
            <a:ext cx="3457700" cy="1015663"/>
          </a:xfrm>
          <a:prstGeom prst="rect">
            <a:avLst/>
          </a:prstGeom>
          <a:solidFill>
            <a:srgbClr val="FFFF93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Alterações de comportamento</a:t>
            </a:r>
          </a:p>
          <a:p>
            <a:r>
              <a:rPr lang="pt-BR" sz="2000" dirty="0"/>
              <a:t>Avaliações agronômicas e fenotípicas gerais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55029" y="2476932"/>
            <a:ext cx="338644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F8E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Propriedades físico-químicas</a:t>
            </a:r>
          </a:p>
          <a:p>
            <a:r>
              <a:rPr lang="pt-BR" sz="2000" dirty="0"/>
              <a:t>Estabilidade em vários ambientes </a:t>
            </a:r>
          </a:p>
          <a:p>
            <a:r>
              <a:rPr lang="pt-BR" sz="2000" dirty="0"/>
              <a:t>Degradação enzimática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072" y="54592"/>
            <a:ext cx="8892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Um exemplo de avaliação de risco: o eucalipto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r="44960"/>
          <a:stretch/>
        </p:blipFill>
        <p:spPr>
          <a:xfrm>
            <a:off x="1434904" y="2241453"/>
            <a:ext cx="5838092" cy="3810000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734186" y="671793"/>
            <a:ext cx="7806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Rota ao dano</a:t>
            </a:r>
            <a:r>
              <a:rPr lang="pt-BR" sz="2400" dirty="0"/>
              <a:t>: as proteínas expressas no eucalipto GM que produz mais celulose prejudicariam a saúde humana de quem consumisse o mel elaborado a partir das flores desta planta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Um novo produto traz embutidos perigos, novos e velhos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016" y="2301199"/>
            <a:ext cx="16196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Perigo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20272" y="2301199"/>
            <a:ext cx="16196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Dano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1979712" y="2589231"/>
            <a:ext cx="482453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3785116" cy="11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72008" y="3669351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 </a:t>
            </a:r>
            <a:r>
              <a:rPr lang="pt-BR" sz="3600" b="1" dirty="0"/>
              <a:t>dano</a:t>
            </a:r>
            <a:r>
              <a:rPr lang="pt-BR" sz="3600" dirty="0"/>
              <a:t> deve ter sua “magnitude” classificada, assim como a </a:t>
            </a:r>
            <a:r>
              <a:rPr lang="pt-BR" sz="3600" b="1" dirty="0"/>
              <a:t>probabilidade</a:t>
            </a:r>
            <a:r>
              <a:rPr lang="pt-BR" sz="3600" dirty="0"/>
              <a:t> de ocorrência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037503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Classifica-se então o risco para cada perigo, que é uma </a:t>
            </a:r>
            <a:r>
              <a:rPr lang="pt-BR" sz="3200" b="1" dirty="0">
                <a:solidFill>
                  <a:srgbClr val="FF0000"/>
                </a:solidFill>
              </a:rPr>
              <a:t>composição </a:t>
            </a:r>
            <a:r>
              <a:rPr lang="pt-BR" sz="3200" dirty="0">
                <a:solidFill>
                  <a:srgbClr val="FF0000"/>
                </a:solidFill>
              </a:rPr>
              <a:t>da </a:t>
            </a:r>
            <a:r>
              <a:rPr lang="pt-BR" sz="3200" b="1" dirty="0">
                <a:solidFill>
                  <a:srgbClr val="FF0000"/>
                </a:solidFill>
              </a:rPr>
              <a:t>probabilidade</a:t>
            </a:r>
            <a:r>
              <a:rPr lang="pt-BR" sz="3200" dirty="0">
                <a:solidFill>
                  <a:srgbClr val="FF0000"/>
                </a:solidFill>
              </a:rPr>
              <a:t> de ocorrer um dano e de sua “</a:t>
            </a:r>
            <a:r>
              <a:rPr lang="pt-BR" sz="3200" b="1" dirty="0">
                <a:solidFill>
                  <a:srgbClr val="FF0000"/>
                </a:solidFill>
              </a:rPr>
              <a:t>magnitude</a:t>
            </a:r>
            <a:r>
              <a:rPr lang="pt-BR" sz="32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5628290" y="3011214"/>
            <a:ext cx="2207172" cy="772510"/>
          </a:xfrm>
          <a:custGeom>
            <a:avLst/>
            <a:gdLst>
              <a:gd name="connsiteX0" fmla="*/ 2207172 w 2207172"/>
              <a:gd name="connsiteY0" fmla="*/ 0 h 772510"/>
              <a:gd name="connsiteX1" fmla="*/ 599089 w 2207172"/>
              <a:gd name="connsiteY1" fmla="*/ 252248 h 772510"/>
              <a:gd name="connsiteX2" fmla="*/ 0 w 2207172"/>
              <a:gd name="connsiteY2" fmla="*/ 772510 h 7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772510">
                <a:moveTo>
                  <a:pt x="2207172" y="0"/>
                </a:moveTo>
                <a:cubicBezTo>
                  <a:pt x="1587061" y="61748"/>
                  <a:pt x="966951" y="123496"/>
                  <a:pt x="599089" y="252248"/>
                </a:cubicBezTo>
                <a:cubicBezTo>
                  <a:pt x="231227" y="381000"/>
                  <a:pt x="115613" y="576755"/>
                  <a:pt x="0" y="77251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5454869" y="2317531"/>
            <a:ext cx="1003737" cy="2017986"/>
          </a:xfrm>
          <a:custGeom>
            <a:avLst/>
            <a:gdLst>
              <a:gd name="connsiteX0" fmla="*/ 441434 w 1003737"/>
              <a:gd name="connsiteY0" fmla="*/ 0 h 2017986"/>
              <a:gd name="connsiteX1" fmla="*/ 930165 w 1003737"/>
              <a:gd name="connsiteY1" fmla="*/ 1182414 h 2017986"/>
              <a:gd name="connsiteX2" fmla="*/ 0 w 1003737"/>
              <a:gd name="connsiteY2" fmla="*/ 2017986 h 201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737" h="2017986">
                <a:moveTo>
                  <a:pt x="441434" y="0"/>
                </a:moveTo>
                <a:cubicBezTo>
                  <a:pt x="722585" y="423041"/>
                  <a:pt x="1003737" y="846083"/>
                  <a:pt x="930165" y="1182414"/>
                </a:cubicBezTo>
                <a:cubicBezTo>
                  <a:pt x="856593" y="1518745"/>
                  <a:pt x="428296" y="1768365"/>
                  <a:pt x="0" y="2017986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l="37799"/>
          <a:stretch/>
        </p:blipFill>
        <p:spPr>
          <a:xfrm>
            <a:off x="1575581" y="1636542"/>
            <a:ext cx="659774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3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129" y="457200"/>
            <a:ext cx="3666936" cy="185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366" y="2457366"/>
            <a:ext cx="4511793" cy="141724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32" y="4472161"/>
            <a:ext cx="3824561" cy="140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baixo 4"/>
          <p:cNvSpPr/>
          <p:nvPr/>
        </p:nvSpPr>
        <p:spPr>
          <a:xfrm rot="18000000">
            <a:off x="4020207" y="2317531"/>
            <a:ext cx="583324" cy="504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800000">
            <a:off x="3778470" y="3778469"/>
            <a:ext cx="583324" cy="504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8000000">
            <a:off x="4388070" y="5239407"/>
            <a:ext cx="583324" cy="504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840014" y="5738649"/>
            <a:ext cx="402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Conclusão sobre riscos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8947" y="613675"/>
            <a:ext cx="7362400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Estudos similares foram feitos pela CTNBio para 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Milho (mais de 10 variedades)</a:t>
            </a:r>
          </a:p>
          <a:p>
            <a:pPr algn="ctr"/>
            <a:r>
              <a:rPr lang="pt-BR" sz="2800" b="1" dirty="0"/>
              <a:t>Soja (mais de 20 variedades)</a:t>
            </a:r>
          </a:p>
          <a:p>
            <a:pPr algn="ctr"/>
            <a:r>
              <a:rPr lang="pt-BR" sz="2800" b="1" dirty="0"/>
              <a:t>Algodão (8 variedades)</a:t>
            </a:r>
          </a:p>
          <a:p>
            <a:pPr algn="ctr"/>
            <a:r>
              <a:rPr lang="pt-BR" sz="2800" b="1" dirty="0"/>
              <a:t>Feijão</a:t>
            </a:r>
          </a:p>
          <a:p>
            <a:pPr algn="ctr"/>
            <a:r>
              <a:rPr lang="pt-BR" sz="2800" b="1" dirty="0"/>
              <a:t>Eucalipto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Mosquito(Aedes aegypti)</a:t>
            </a:r>
          </a:p>
          <a:p>
            <a:pPr algn="ctr"/>
            <a:r>
              <a:rPr lang="pt-BR" sz="2800" b="1" dirty="0"/>
              <a:t>Leveduras</a:t>
            </a:r>
          </a:p>
          <a:p>
            <a:pPr algn="ctr"/>
            <a:r>
              <a:rPr lang="pt-BR" sz="2800" b="1" dirty="0"/>
              <a:t>Algas</a:t>
            </a:r>
          </a:p>
          <a:p>
            <a:pPr algn="ctr"/>
            <a:r>
              <a:rPr lang="pt-BR" sz="2800" b="1" dirty="0"/>
              <a:t>Vírus</a:t>
            </a:r>
          </a:p>
          <a:p>
            <a:pPr algn="ctr"/>
            <a:r>
              <a:rPr lang="pt-BR" sz="2800" b="1" dirty="0"/>
              <a:t>Bactérias</a:t>
            </a:r>
          </a:p>
        </p:txBody>
      </p:sp>
    </p:spTree>
    <p:extLst>
      <p:ext uri="{BB962C8B-B14F-4D97-AF65-F5344CB8AC3E}">
        <p14:creationId xmlns:p14="http://schemas.microsoft.com/office/powerpoint/2010/main" val="249191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5531" y="4565661"/>
            <a:ext cx="45720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sz="2800" dirty="0"/>
              <a:t>Paulo Paes de Andrade</a:t>
            </a:r>
          </a:p>
          <a:p>
            <a:pPr algn="ctr"/>
            <a:r>
              <a:rPr lang="pt-BR" sz="2800" dirty="0"/>
              <a:t>Depto. Genética/ UFPE</a:t>
            </a:r>
          </a:p>
          <a:p>
            <a:pPr algn="ctr"/>
            <a:r>
              <a:rPr lang="pt-BR" sz="2800" dirty="0">
                <a:hlinkClick r:id="rId2"/>
              </a:rPr>
              <a:t>andrade@ufpe.br</a:t>
            </a:r>
            <a:endParaRPr lang="pt-BR" sz="2800" dirty="0"/>
          </a:p>
          <a:p>
            <a:pPr algn="ctr"/>
            <a:r>
              <a:rPr lang="pt-BR" sz="2800" b="1" dirty="0" err="1">
                <a:solidFill>
                  <a:srgbClr val="002F8E"/>
                </a:solidFill>
              </a:rPr>
              <a:t>genpeace</a:t>
            </a:r>
            <a:r>
              <a:rPr lang="pt-BR" sz="2800" b="1" dirty="0">
                <a:solidFill>
                  <a:srgbClr val="002F8E"/>
                </a:solidFill>
              </a:rPr>
              <a:t>.blogspot.com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9686" y="805222"/>
            <a:ext cx="7683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Obrigado pela atenção e bem vindos ao debate</a:t>
            </a:r>
          </a:p>
          <a:p>
            <a:pPr algn="ctr"/>
            <a:endParaRPr lang="pt-BR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29016" y="116985"/>
            <a:ext cx="817888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Tudo começa com uma </a:t>
            </a:r>
            <a:r>
              <a:rPr lang="pt-BR" sz="3600" b="1" dirty="0"/>
              <a:t>lista de perigos </a:t>
            </a:r>
            <a:r>
              <a:rPr lang="pt-BR" sz="3600" dirty="0"/>
              <a:t>aos nossos </a:t>
            </a:r>
            <a:r>
              <a:rPr lang="pt-BR" sz="3600" b="1" dirty="0"/>
              <a:t>alvos de proteção</a:t>
            </a:r>
          </a:p>
          <a:p>
            <a:r>
              <a:rPr lang="pt-BR" sz="3600" dirty="0">
                <a:solidFill>
                  <a:srgbClr val="002060"/>
                </a:solidFill>
              </a:rPr>
              <a:t>Como são identificados os perigos? </a:t>
            </a:r>
          </a:p>
          <a:p>
            <a:r>
              <a:rPr lang="pt-BR" sz="3600" dirty="0">
                <a:solidFill>
                  <a:srgbClr val="002060"/>
                </a:solidFill>
              </a:rPr>
              <a:t>Quem os identifica?</a:t>
            </a:r>
          </a:p>
          <a:p>
            <a:pPr algn="ctr"/>
            <a:endParaRPr lang="pt-BR" sz="3600" dirty="0"/>
          </a:p>
          <a:p>
            <a:r>
              <a:rPr lang="pt-BR" sz="2800" dirty="0"/>
              <a:t>A percepção do perigo (e de seu risco associado) varia: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Entre grupos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Entre indivíduos num grupo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Com o tempo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dirty="0"/>
              <a:t>Então, qual o valor do perigo? Quando ele é real?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6716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002" y="145037"/>
            <a:ext cx="7310387" cy="6584626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sannahertrich.com/img/SHertrich_Risk_02.jpg"/>
          <p:cNvPicPr>
            <a:picLocks noChangeAspect="1" noChangeArrowheads="1"/>
          </p:cNvPicPr>
          <p:nvPr/>
        </p:nvPicPr>
        <p:blipFill>
          <a:blip r:embed="rId2" cstate="print"/>
          <a:srcRect t="23924"/>
          <a:stretch>
            <a:fillRect/>
          </a:stretch>
        </p:blipFill>
        <p:spPr bwMode="auto">
          <a:xfrm>
            <a:off x="1763688" y="1772816"/>
            <a:ext cx="5181600" cy="457964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899592" y="609329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Adaptado de: http://www.susannahertrich.com/img/SHertrich_Risk_02.jpg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7119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itchFamily="34" charset="0"/>
              </a:rPr>
              <a:t>PERCEPÇÃO DE RISCO</a:t>
            </a:r>
          </a:p>
          <a:p>
            <a:pPr algn="ctr"/>
            <a:r>
              <a:rPr lang="pt-BR" b="1" dirty="0">
                <a:latin typeface="Arial Black" pitchFamily="34" charset="0"/>
              </a:rPr>
              <a:t>E</a:t>
            </a:r>
          </a:p>
          <a:p>
            <a:pPr algn="ctr"/>
            <a:r>
              <a:rPr lang="pt-BR" b="1" dirty="0">
                <a:latin typeface="Arial Black" pitchFamily="34" charset="0"/>
              </a:rPr>
              <a:t> FONTES CONCRETAS DE DANOS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03848" y="1772816"/>
            <a:ext cx="145424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b="1" dirty="0">
                <a:latin typeface="Arial Narrow" pitchFamily="34" charset="0"/>
              </a:rPr>
              <a:t>ATAQUE TERRORISTA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16016" y="2060848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Arial Narrow" pitchFamily="34" charset="0"/>
              </a:rPr>
              <a:t>ACIDENTE DE AVIÃO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24128" y="2996952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00" b="1" dirty="0">
                <a:latin typeface="Arial Narrow" pitchFamily="34" charset="0"/>
              </a:rPr>
              <a:t>ONDAS ELETROMAGNÉTICAS</a:t>
            </a:r>
          </a:p>
        </p:txBody>
      </p:sp>
      <p:sp>
        <p:nvSpPr>
          <p:cNvPr id="8" name="Retângulo 7"/>
          <p:cNvSpPr/>
          <p:nvPr/>
        </p:nvSpPr>
        <p:spPr>
          <a:xfrm rot="16200000">
            <a:off x="1368426" y="2846757"/>
            <a:ext cx="19623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>
                <a:latin typeface="Arial Narrow" pitchFamily="34" charset="0"/>
              </a:rPr>
              <a:t>RISCO PERCEBIDO</a:t>
            </a:r>
          </a:p>
        </p:txBody>
      </p:sp>
      <p:sp>
        <p:nvSpPr>
          <p:cNvPr id="9" name="Retângulo 8"/>
          <p:cNvSpPr/>
          <p:nvPr/>
        </p:nvSpPr>
        <p:spPr>
          <a:xfrm rot="16200000">
            <a:off x="1673799" y="4480220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>
                <a:latin typeface="Arial Narrow" pitchFamily="34" charset="0"/>
              </a:rPr>
              <a:t>RISCO REAL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87824" y="5301208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00" b="1" dirty="0">
                <a:latin typeface="Arial Narrow" pitchFamily="34" charset="0"/>
              </a:rPr>
              <a:t>CALOR EXTREMO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67944" y="5733256"/>
            <a:ext cx="64807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00" b="1" dirty="0">
                <a:latin typeface="Arial Narrow" pitchFamily="34" charset="0"/>
              </a:rPr>
              <a:t>CANCER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076056" y="5394702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100" b="1" dirty="0">
                <a:latin typeface="Arial Narrow" pitchFamily="34" charset="0"/>
              </a:rPr>
              <a:t>ACIDENTE DE CARRO</a:t>
            </a:r>
          </a:p>
        </p:txBody>
      </p:sp>
    </p:spTree>
    <p:extLst>
      <p:ext uri="{BB962C8B-B14F-4D97-AF65-F5344CB8AC3E}">
        <p14:creationId xmlns:p14="http://schemas.microsoft.com/office/powerpoint/2010/main" val="270388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385" y="0"/>
            <a:ext cx="871806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Como determinar se os perigos podem se concretizar em danos? </a:t>
            </a:r>
          </a:p>
          <a:p>
            <a:r>
              <a:rPr lang="pt-BR" sz="3600" dirty="0"/>
              <a:t>Quem faz isso?</a:t>
            </a:r>
          </a:p>
          <a:p>
            <a:pPr algn="ctr"/>
            <a:endParaRPr lang="pt-BR" sz="1600" dirty="0"/>
          </a:p>
          <a:p>
            <a:r>
              <a:rPr lang="pt-BR" sz="2800" dirty="0"/>
              <a:t>Para que um perigo se concretiza num dano é indispensável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Que objeto de proteção esteja exposto ao perigo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Que haja uma rota ao dano composta de vários passos, todos plausíveis e com probabilidade não desprezível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Estes e outros estudos são o objetivo da avaliação de risco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dirty="0"/>
              <a:t>Quem faz avaliação de risco? Uma legião de especialistas...</a:t>
            </a:r>
          </a:p>
          <a:p>
            <a:r>
              <a:rPr lang="pt-BR" sz="2800" dirty="0"/>
              <a:t>Quem avalia riscos de </a:t>
            </a:r>
            <a:r>
              <a:rPr lang="pt-BR" sz="2800" dirty="0" err="1"/>
              <a:t>OGMs</a:t>
            </a:r>
            <a:r>
              <a:rPr lang="pt-BR" sz="2800" dirty="0"/>
              <a:t>? A CTNBio, as empresas, os grupos de pesquisa, os consultores, etc.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5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018" y="0"/>
            <a:ext cx="849384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Há uma metodologia bem estabelecida para:</a:t>
            </a:r>
          </a:p>
          <a:p>
            <a:pPr algn="ctr"/>
            <a:endParaRPr lang="pt-BR" sz="24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600" dirty="0"/>
              <a:t>Avaliação de riscos ambientais de </a:t>
            </a:r>
            <a:r>
              <a:rPr lang="pt-BR" sz="3600" dirty="0" err="1"/>
              <a:t>OGMs</a:t>
            </a:r>
            <a:r>
              <a:rPr lang="pt-BR" sz="3600" dirty="0"/>
              <a:t> (não confundir com Estudo de Impacto Ambiental)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600" dirty="0"/>
              <a:t>Segurança alimentar de </a:t>
            </a:r>
            <a:r>
              <a:rPr lang="pt-BR" sz="3600" dirty="0" err="1"/>
              <a:t>OGMs</a:t>
            </a:r>
            <a:r>
              <a:rPr lang="pt-BR" sz="3600" dirty="0"/>
              <a:t> e </a:t>
            </a:r>
            <a:r>
              <a:rPr lang="pt-BR" sz="3600" dirty="0" err="1"/>
              <a:t>e</a:t>
            </a:r>
            <a:r>
              <a:rPr lang="pt-BR" sz="3600" dirty="0"/>
              <a:t> impactos na saúde</a:t>
            </a:r>
          </a:p>
          <a:p>
            <a:pPr algn="ctr"/>
            <a:endParaRPr lang="pt-BR" sz="2400" dirty="0"/>
          </a:p>
          <a:p>
            <a:r>
              <a:rPr lang="pt-BR" sz="3600" dirty="0"/>
              <a:t>A metodologia, denominada AVALIAÇÃO DE RISCOS, amadurecida ao longo dos últimos 20 anos, aplica-se a todos os </a:t>
            </a:r>
            <a:r>
              <a:rPr lang="pt-BR" sz="3600" dirty="0" err="1"/>
              <a:t>OGMs</a:t>
            </a:r>
            <a:r>
              <a:rPr lang="pt-BR" sz="3600" dirty="0"/>
              <a:t> (nos 5 reinos) e a qualquer metodologia de modificação genética</a:t>
            </a:r>
          </a:p>
        </p:txBody>
      </p:sp>
    </p:spTree>
    <p:extLst>
      <p:ext uri="{BB962C8B-B14F-4D97-AF65-F5344CB8AC3E}">
        <p14:creationId xmlns:p14="http://schemas.microsoft.com/office/powerpoint/2010/main" val="136271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 rot="5400000">
            <a:off x="3239852" y="-927484"/>
            <a:ext cx="1944216" cy="69127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915816" y="1196752"/>
            <a:ext cx="20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Incertezas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3239852" y="2168860"/>
            <a:ext cx="1944216" cy="691276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915816" y="4077072"/>
            <a:ext cx="344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Restrições de uso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732240" y="1412776"/>
            <a:ext cx="1512168" cy="2232248"/>
            <a:chOff x="7020272" y="476672"/>
            <a:chExt cx="1512168" cy="2232248"/>
          </a:xfrm>
        </p:grpSpPr>
        <p:sp>
          <p:nvSpPr>
            <p:cNvPr id="6" name="Retângulo 5"/>
            <p:cNvSpPr/>
            <p:nvPr/>
          </p:nvSpPr>
          <p:spPr>
            <a:xfrm>
              <a:off x="7020272" y="620688"/>
              <a:ext cx="1512168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7020272" y="476672"/>
              <a:ext cx="0" cy="2232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7380312" y="1196752"/>
              <a:ext cx="7521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/>
                <a:t>&gt; 0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732240" y="4509120"/>
            <a:ext cx="1512168" cy="2232248"/>
            <a:chOff x="7020272" y="476672"/>
            <a:chExt cx="1512168" cy="2232248"/>
          </a:xfrm>
        </p:grpSpPr>
        <p:sp>
          <p:nvSpPr>
            <p:cNvPr id="12" name="Retângulo 11"/>
            <p:cNvSpPr/>
            <p:nvPr/>
          </p:nvSpPr>
          <p:spPr>
            <a:xfrm>
              <a:off x="7020272" y="620688"/>
              <a:ext cx="1512168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7020272" y="476672"/>
              <a:ext cx="0" cy="2232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7380312" y="1196752"/>
              <a:ext cx="7521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/>
                <a:t>&gt; 0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0" y="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avaliação de risco visa classificar riscos, diminuindo incertezas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899592" y="4437112"/>
            <a:ext cx="7272808" cy="2420888"/>
            <a:chOff x="7020272" y="476672"/>
            <a:chExt cx="1512168" cy="2232248"/>
          </a:xfrm>
        </p:grpSpPr>
        <p:sp>
          <p:nvSpPr>
            <p:cNvPr id="17" name="Retângulo 16"/>
            <p:cNvSpPr/>
            <p:nvPr/>
          </p:nvSpPr>
          <p:spPr>
            <a:xfrm>
              <a:off x="7020272" y="620688"/>
              <a:ext cx="1512168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7020272" y="476672"/>
              <a:ext cx="0" cy="2232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7380312" y="1196752"/>
              <a:ext cx="2850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/>
                <a:t>&gt; 100!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676" y="240075"/>
            <a:ext cx="87501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PAUSA... Breve relato sobre a construção de transgênicos</a:t>
            </a:r>
          </a:p>
          <a:p>
            <a:pPr>
              <a:spcAft>
                <a:spcPts val="1200"/>
              </a:spcAft>
            </a:pPr>
            <a:endParaRPr lang="pt-BR" sz="3200" dirty="0"/>
          </a:p>
          <a:p>
            <a:pPr>
              <a:spcAft>
                <a:spcPts val="1200"/>
              </a:spcAft>
            </a:pPr>
            <a:r>
              <a:rPr lang="pt-BR" sz="2800" dirty="0"/>
              <a:t>Animais e  plantas GM são  construídos por enquanto com metodologias bastante diferentes, mas há semelhanças: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Cada organismo transgênico tem, inserido do seu DNA, um ou mais genes que provêm de outro organismo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Além dos genes são necessárias sequências reguladoras (liga/desliga, </a:t>
            </a:r>
            <a:r>
              <a:rPr lang="pt-BR" sz="2800" dirty="0" err="1"/>
              <a:t>etc</a:t>
            </a:r>
            <a:r>
              <a:rPr lang="pt-BR" sz="2800" dirty="0"/>
              <a:t>) que em geral também provêm de outro organismo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Um número variável de cópias dos genes importados (os </a:t>
            </a:r>
            <a:r>
              <a:rPr lang="pt-BR" sz="2800" dirty="0" err="1"/>
              <a:t>transgenes</a:t>
            </a:r>
            <a:r>
              <a:rPr lang="pt-BR" sz="2800" dirty="0"/>
              <a:t>) pode estar presente em um produto (planta, animal, fungo, microrganismo, vírus)</a:t>
            </a:r>
          </a:p>
        </p:txBody>
      </p:sp>
    </p:spTree>
    <p:extLst>
      <p:ext uri="{BB962C8B-B14F-4D97-AF65-F5344CB8AC3E}">
        <p14:creationId xmlns:p14="http://schemas.microsoft.com/office/powerpoint/2010/main" val="15944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1164</Words>
  <Application>Microsoft Office PowerPoint</Application>
  <PresentationFormat>Apresentação na tela (4:3)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Melo</dc:creator>
  <cp:lastModifiedBy>Paulo Andrade</cp:lastModifiedBy>
  <cp:revision>45</cp:revision>
  <dcterms:created xsi:type="dcterms:W3CDTF">2013-09-12T12:57:45Z</dcterms:created>
  <dcterms:modified xsi:type="dcterms:W3CDTF">2016-06-14T12:54:46Z</dcterms:modified>
</cp:coreProperties>
</file>